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90" r:id="rId6"/>
    <p:sldId id="598" r:id="rId7"/>
    <p:sldId id="604" r:id="rId8"/>
    <p:sldId id="326" r:id="rId9"/>
    <p:sldId id="331" r:id="rId10"/>
    <p:sldId id="327" r:id="rId11"/>
    <p:sldId id="600" r:id="rId12"/>
    <p:sldId id="601" r:id="rId13"/>
    <p:sldId id="602" r:id="rId14"/>
    <p:sldId id="605" r:id="rId15"/>
    <p:sldId id="606" r:id="rId16"/>
  </p:sldIdLst>
  <p:sldSz cx="12192000" cy="6858000"/>
  <p:notesSz cx="6808788" cy="994092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, Bhavisha" initials="PB" lastIdx="2" clrIdx="0">
    <p:extLst>
      <p:ext uri="{19B8F6BF-5375-455C-9EA6-DF929625EA0E}">
        <p15:presenceInfo xmlns:p15="http://schemas.microsoft.com/office/powerpoint/2012/main" userId="S-1-5-21-2460336825-3585246265-3150112067-224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1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582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2E55E0F-3C2F-4E46-B72B-1884D7A08608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4A74863-E7BF-46E1-9E0C-5CC707B35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6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6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6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5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-304" b="24761"/>
          <a:stretch/>
        </p:blipFill>
        <p:spPr bwMode="auto">
          <a:xfrm>
            <a:off x="-1" y="0"/>
            <a:ext cx="12214459" cy="68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79450" y="2845715"/>
            <a:ext cx="8216900" cy="58169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79450" y="3519489"/>
            <a:ext cx="8216900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/>
          <a:srcRect l="3972" t="85841" r="64352" b="3883"/>
          <a:stretch/>
        </p:blipFill>
        <p:spPr>
          <a:xfrm>
            <a:off x="679450" y="5676900"/>
            <a:ext cx="47067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2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3532188" y="61388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632075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4513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2801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1833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118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808515" y="2809120"/>
            <a:ext cx="6574971" cy="1239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53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-304" b="24761"/>
          <a:stretch/>
        </p:blipFill>
        <p:spPr bwMode="auto">
          <a:xfrm>
            <a:off x="-1" y="0"/>
            <a:ext cx="12214459" cy="68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79450" y="2845715"/>
            <a:ext cx="8216900" cy="58169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679450" y="3519489"/>
            <a:ext cx="8216900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/>
          <a:srcRect l="3972" t="85841" r="64352" b="3883"/>
          <a:stretch/>
        </p:blipFill>
        <p:spPr>
          <a:xfrm>
            <a:off x="679450" y="5676900"/>
            <a:ext cx="47067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3532188" y="61388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632075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4513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2801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1833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118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2808515" y="2809120"/>
            <a:ext cx="6574971" cy="1239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1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99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5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DE2B29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855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043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21" y="1540800"/>
            <a:ext cx="11019366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7364AC8-A1A8-4CC2-8EBC-FCBF3FD0BB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GB"/>
              <a:t>Template version: v2.0 (02.10.2017)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7CF6062-4CFD-4949-984B-89E1FC3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CF6FFB8-CEBB-4A77-8936-AC43F073F03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20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2845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802256"/>
            <a:ext cx="9116193" cy="2326791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Business Readiness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TRACES.NT Registration Process </a:t>
            </a:r>
          </a:p>
        </p:txBody>
      </p:sp>
    </p:spTree>
    <p:extLst>
      <p:ext uri="{BB962C8B-B14F-4D97-AF65-F5344CB8AC3E}">
        <p14:creationId xmlns:p14="http://schemas.microsoft.com/office/powerpoint/2010/main" val="5753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697633"/>
            <a:ext cx="9116193" cy="2908489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How </a:t>
            </a:r>
            <a:r>
              <a:rPr lang="en-GB" dirty="0" smtClean="0"/>
              <a:t>to </a:t>
            </a:r>
            <a:r>
              <a:rPr lang="en-GB" dirty="0"/>
              <a:t>authorise a Standard </a:t>
            </a:r>
            <a:r>
              <a:rPr lang="en-GB" dirty="0" smtClean="0"/>
              <a:t>user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70416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62148" y="6161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Then select ‘Users’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13533" y="3538941"/>
            <a:ext cx="399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the tick to authorise the person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51672" y="707627"/>
            <a:ext cx="3059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on ‘Search pending requests’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050513" y="3386866"/>
            <a:ext cx="205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the person you want to authorise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710" y="2805149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0066" y="2774773"/>
            <a:ext cx="3172890" cy="7361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9059" y="6012976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Click on the individuals name to select them.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155" y="610678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‘Organisations’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675466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DBE184D-D0EC-4F4E-8A38-963A4B2DA2FA}"/>
              </a:ext>
            </a:extLst>
          </p:cNvPr>
          <p:cNvPicPr/>
          <p:nvPr/>
        </p:nvPicPr>
        <p:blipFill rotWithShape="1">
          <a:blip r:embed="rId2"/>
          <a:srcRect l="9804" t="2627" r="30534" b="42489"/>
          <a:stretch/>
        </p:blipFill>
        <p:spPr bwMode="auto">
          <a:xfrm>
            <a:off x="1183057" y="1130999"/>
            <a:ext cx="3092117" cy="173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647C6BF-37A5-480E-AFFC-7B5478505AFE}"/>
              </a:ext>
            </a:extLst>
          </p:cNvPr>
          <p:cNvSpPr/>
          <p:nvPr/>
        </p:nvSpPr>
        <p:spPr>
          <a:xfrm>
            <a:off x="2258873" y="1798442"/>
            <a:ext cx="782777" cy="18733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2958DF93-4440-4880-B2F4-A51C2631E5E8}"/>
              </a:ext>
            </a:extLst>
          </p:cNvPr>
          <p:cNvPicPr/>
          <p:nvPr/>
        </p:nvPicPr>
        <p:blipFill rotWithShape="1">
          <a:blip r:embed="rId3"/>
          <a:srcRect l="13128" t="19329" r="16741" b="27735"/>
          <a:stretch/>
        </p:blipFill>
        <p:spPr bwMode="auto">
          <a:xfrm>
            <a:off x="4999409" y="1223779"/>
            <a:ext cx="3092116" cy="1696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156DB23-0953-45CF-A403-5C2E6D092E95}"/>
              </a:ext>
            </a:extLst>
          </p:cNvPr>
          <p:cNvSpPr/>
          <p:nvPr/>
        </p:nvSpPr>
        <p:spPr>
          <a:xfrm>
            <a:off x="5949320" y="1701788"/>
            <a:ext cx="1312065" cy="283992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AE11C288-245A-403C-B3ED-15E55FF1EC5C}"/>
              </a:ext>
            </a:extLst>
          </p:cNvPr>
          <p:cNvPicPr/>
          <p:nvPr/>
        </p:nvPicPr>
        <p:blipFill rotWithShape="1">
          <a:blip r:embed="rId4"/>
          <a:srcRect l="27088" t="16988"/>
          <a:stretch/>
        </p:blipFill>
        <p:spPr bwMode="auto">
          <a:xfrm>
            <a:off x="8809543" y="1198639"/>
            <a:ext cx="2640452" cy="1670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52463D1C-9EFE-4CA0-8EA7-3CA8DAE03A7E}"/>
              </a:ext>
            </a:extLst>
          </p:cNvPr>
          <p:cNvSpPr/>
          <p:nvPr/>
        </p:nvSpPr>
        <p:spPr>
          <a:xfrm>
            <a:off x="10224447" y="1291154"/>
            <a:ext cx="782777" cy="18733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44FB4852-CA02-4368-8BC7-9D7B08A120E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80837" y="4279511"/>
            <a:ext cx="3168346" cy="153155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31645CEC-D626-4B5A-80E8-DA8A2FF353BA}"/>
              </a:ext>
            </a:extLst>
          </p:cNvPr>
          <p:cNvSpPr/>
          <p:nvPr/>
        </p:nvSpPr>
        <p:spPr>
          <a:xfrm>
            <a:off x="8607151" y="5079487"/>
            <a:ext cx="364747" cy="168015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44CCEE6-4056-4CD1-BA7B-B76589771D4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72474" y="4250774"/>
            <a:ext cx="2865755" cy="1619269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7A160A28-EC7D-43E7-9A2D-D004CE38FB37}"/>
              </a:ext>
            </a:extLst>
          </p:cNvPr>
          <p:cNvSpPr/>
          <p:nvPr/>
        </p:nvSpPr>
        <p:spPr>
          <a:xfrm>
            <a:off x="7631907" y="5466207"/>
            <a:ext cx="121444" cy="12258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F7653678-98C6-45D6-B5B9-A9F1C5893E4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8038" y="4292422"/>
            <a:ext cx="3003509" cy="15739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E9572B7-539C-45F3-A30F-ABBA9AAA8224}"/>
              </a:ext>
            </a:extLst>
          </p:cNvPr>
          <p:cNvSpPr/>
          <p:nvPr/>
        </p:nvSpPr>
        <p:spPr>
          <a:xfrm>
            <a:off x="676930" y="3497594"/>
            <a:ext cx="399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Now click ‘Save changes’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5E74E83-A5B5-444A-8054-6DFA3266F669}"/>
              </a:ext>
            </a:extLst>
          </p:cNvPr>
          <p:cNvSpPr/>
          <p:nvPr/>
        </p:nvSpPr>
        <p:spPr>
          <a:xfrm>
            <a:off x="3260451" y="4504785"/>
            <a:ext cx="549549" cy="194215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1358" y="28259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authorise a Standard user?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49A4BB7-211E-4CE7-A2CB-21BE5F60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06" y="2065564"/>
            <a:ext cx="8539843" cy="4290787"/>
          </a:xfrm>
        </p:spPr>
        <p:txBody>
          <a:bodyPr/>
          <a:lstStyle/>
          <a:p>
            <a:pPr algn="just">
              <a:defRPr/>
            </a:pPr>
            <a:r>
              <a:rPr lang="en-GB" sz="1800" dirty="0"/>
              <a:t>How </a:t>
            </a:r>
            <a:r>
              <a:rPr lang="en-GB" sz="1800" dirty="0" smtClean="0"/>
              <a:t>to register – 	Organisation </a:t>
            </a:r>
            <a:r>
              <a:rPr lang="en-GB" sz="1800" dirty="0"/>
              <a:t>administrator </a:t>
            </a:r>
          </a:p>
          <a:p>
            <a:pPr algn="just">
              <a:defRPr/>
            </a:pPr>
            <a:r>
              <a:rPr lang="en-GB" sz="1800" dirty="0" smtClean="0"/>
              <a:t>How to register – 	Standard </a:t>
            </a:r>
            <a:r>
              <a:rPr lang="en-GB" sz="1800" dirty="0"/>
              <a:t>user</a:t>
            </a:r>
          </a:p>
          <a:p>
            <a:pPr algn="just">
              <a:defRPr/>
            </a:pPr>
            <a:r>
              <a:rPr lang="en-GB" sz="1800" dirty="0"/>
              <a:t>How </a:t>
            </a:r>
            <a:r>
              <a:rPr lang="en-GB" sz="1800" dirty="0" smtClean="0"/>
              <a:t>to </a:t>
            </a:r>
            <a:r>
              <a:rPr lang="en-GB" sz="1800" dirty="0"/>
              <a:t>authorise a </a:t>
            </a:r>
            <a:r>
              <a:rPr lang="en-GB" sz="1800" dirty="0" smtClean="0"/>
              <a:t>Standard user</a:t>
            </a:r>
            <a:endParaRPr lang="en-GB" sz="1800" dirty="0"/>
          </a:p>
          <a:p>
            <a:pPr algn="just">
              <a:defRPr/>
            </a:pPr>
            <a:endParaRPr lang="en-GB" sz="1800" dirty="0"/>
          </a:p>
          <a:p>
            <a:pPr algn="just">
              <a:defRPr/>
            </a:pPr>
            <a:endParaRPr lang="en-GB" sz="1800" dirty="0"/>
          </a:p>
          <a:p>
            <a:pPr algn="just">
              <a:buNone/>
              <a:defRPr/>
            </a:pPr>
            <a:endParaRPr lang="en-GB" sz="1800" b="1" dirty="0"/>
          </a:p>
          <a:p>
            <a:pPr algn="just">
              <a:buNone/>
              <a:defRPr/>
            </a:pPr>
            <a:endParaRPr lang="en-GB" sz="1800" b="1" dirty="0"/>
          </a:p>
          <a:p>
            <a:pPr>
              <a:buNone/>
              <a:defRPr/>
            </a:pP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  <a:p>
            <a:pPr>
              <a:defRPr/>
            </a:pPr>
            <a:endParaRPr lang="en-GB" sz="1800" dirty="0"/>
          </a:p>
        </p:txBody>
      </p:sp>
      <p:sp>
        <p:nvSpPr>
          <p:cNvPr id="16387" name="Title 2">
            <a:extLst>
              <a:ext uri="{FF2B5EF4-FFF2-40B4-BE49-F238E27FC236}">
                <a16:creationId xmlns="" xmlns:a16="http://schemas.microsoft.com/office/drawing/2014/main" id="{75922176-6EE7-4942-B006-5F0C5A5A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Contents</a:t>
            </a:r>
            <a:endParaRPr lang="en-GB" altLang="en-US" dirty="0"/>
          </a:p>
        </p:txBody>
      </p:sp>
      <p:sp>
        <p:nvSpPr>
          <p:cNvPr id="16388" name="Footer Placeholder 3">
            <a:extLst>
              <a:ext uri="{FF2B5EF4-FFF2-40B4-BE49-F238E27FC236}">
                <a16:creationId xmlns="" xmlns:a16="http://schemas.microsoft.com/office/drawing/2014/main" id="{569CE6D0-C917-4B86-AED9-19767480D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dirty="0">
              <a:solidFill>
                <a:srgbClr val="00B050"/>
              </a:solidFill>
            </a:endParaRPr>
          </a:p>
        </p:txBody>
      </p:sp>
      <p:sp>
        <p:nvSpPr>
          <p:cNvPr id="16389" name="Slide Number Placeholder 4">
            <a:extLst>
              <a:ext uri="{FF2B5EF4-FFF2-40B4-BE49-F238E27FC236}">
                <a16:creationId xmlns="" xmlns:a16="http://schemas.microsoft.com/office/drawing/2014/main" id="{8618F013-25A6-49A9-8FAA-CC83BE07E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72DC88-FE87-4E95-96F8-B0923FDF4007}" type="slidenum">
              <a:rPr lang="en-GB" altLang="en-US" sz="1000">
                <a:solidFill>
                  <a:srgbClr val="00B05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0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066" y="2375998"/>
            <a:ext cx="9116193" cy="2991588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400" dirty="0" smtClean="0"/>
              <a:t>How to </a:t>
            </a:r>
            <a:r>
              <a:rPr lang="en-GB" sz="4400" dirty="0"/>
              <a:t>register for TRACES.NT – Organisation administrator </a:t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62252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3019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register for TRACES.NT? – Org Admin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00223" y="6542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info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88471" y="3409952"/>
            <a:ext cx="399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the link for Traces NT in 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your browser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53043" y="3581715"/>
            <a:ext cx="222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Create a password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989161" y="765879"/>
            <a:ext cx="1954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Validate Email Details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498400" y="3602412"/>
            <a:ext cx="2052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Operator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0066" y="2827894"/>
            <a:ext cx="3172890" cy="7361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note your email needs to be unique and can only be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registered once. You are unable to use a shared or collective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Email address.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4992" y="6122601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Once you have loaded the Traces NT website into your browser you</a:t>
            </a:r>
          </a:p>
          <a:p>
            <a:r>
              <a:rPr lang="en-GB" sz="900" dirty="0">
                <a:solidFill>
                  <a:srgbClr val="575757"/>
                </a:solidFill>
              </a:rPr>
              <a:t>will see this screen.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155" y="610678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‘Create an account’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47637" y="6000719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Once you have created a password you can proceed </a:t>
            </a:r>
          </a:p>
          <a:p>
            <a:pPr lvl="1"/>
            <a:r>
              <a:rPr lang="en-GB" sz="900" dirty="0">
                <a:solidFill>
                  <a:srgbClr val="575757"/>
                </a:solidFill>
              </a:rPr>
              <a:t>through the next two screens.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728474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check your junk / spam folder if code not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    received within 2 hours.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D82FC48-6E22-4C45-960D-7B2BFB63EA07}"/>
              </a:ext>
            </a:extLst>
          </p:cNvPr>
          <p:cNvPicPr/>
          <p:nvPr/>
        </p:nvPicPr>
        <p:blipFill rotWithShape="1">
          <a:blip r:embed="rId2"/>
          <a:srcRect l="23231" t="11735" r="25846" b="36306"/>
          <a:stretch/>
        </p:blipFill>
        <p:spPr bwMode="auto">
          <a:xfrm>
            <a:off x="991579" y="1317352"/>
            <a:ext cx="2917825" cy="15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2C810A43-A346-427A-801C-B2EA370FA8D3}"/>
              </a:ext>
            </a:extLst>
          </p:cNvPr>
          <p:cNvPicPr/>
          <p:nvPr/>
        </p:nvPicPr>
        <p:blipFill rotWithShape="1">
          <a:blip r:embed="rId3"/>
          <a:srcRect b="41791"/>
          <a:stretch/>
        </p:blipFill>
        <p:spPr>
          <a:xfrm>
            <a:off x="5033070" y="1317352"/>
            <a:ext cx="2917825" cy="15857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1585571-947F-4AD3-A324-5D396723EA26}"/>
              </a:ext>
            </a:extLst>
          </p:cNvPr>
          <p:cNvGrpSpPr/>
          <p:nvPr/>
        </p:nvGrpSpPr>
        <p:grpSpPr>
          <a:xfrm>
            <a:off x="8539905" y="1317352"/>
            <a:ext cx="2887007" cy="1591530"/>
            <a:chOff x="8539905" y="1317352"/>
            <a:chExt cx="2887007" cy="159153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164ACEC5-AC02-4922-894F-FFF02044843C}"/>
                </a:ext>
              </a:extLst>
            </p:cNvPr>
            <p:cNvPicPr/>
            <p:nvPr/>
          </p:nvPicPr>
          <p:blipFill rotWithShape="1">
            <a:blip r:embed="rId4"/>
            <a:srcRect l="-54" t="-874" r="49683" b="37694"/>
            <a:stretch/>
          </p:blipFill>
          <p:spPr>
            <a:xfrm>
              <a:off x="8539905" y="1317352"/>
              <a:ext cx="2887007" cy="15915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A3AB625-4D54-4B59-8789-3E3998F28922}"/>
                </a:ext>
              </a:extLst>
            </p:cNvPr>
            <p:cNvSpPr/>
            <p:nvPr/>
          </p:nvSpPr>
          <p:spPr>
            <a:xfrm>
              <a:off x="8539905" y="2550253"/>
              <a:ext cx="385981" cy="150261"/>
            </a:xfrm>
            <a:prstGeom prst="rect">
              <a:avLst/>
            </a:prstGeom>
            <a:noFill/>
            <a:ln w="254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rgbClr val="FFFFFF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F1911882-F69F-41EA-9FD3-26CF8369F1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89161" y="4076171"/>
            <a:ext cx="2555852" cy="19573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76663F95-D6A4-44DC-A96F-07EFAC7EF03B}"/>
              </a:ext>
            </a:extLst>
          </p:cNvPr>
          <p:cNvPicPr/>
          <p:nvPr/>
        </p:nvPicPr>
        <p:blipFill rotWithShape="1">
          <a:blip r:embed="rId6"/>
          <a:srcRect l="385" t="9761" r="18515" b="8737"/>
          <a:stretch/>
        </p:blipFill>
        <p:spPr bwMode="auto">
          <a:xfrm>
            <a:off x="5146863" y="4091733"/>
            <a:ext cx="2926093" cy="185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0D9FB903-B6E9-4781-A9D3-6E5523FD093F}"/>
              </a:ext>
            </a:extLst>
          </p:cNvPr>
          <p:cNvSpPr/>
          <p:nvPr/>
        </p:nvSpPr>
        <p:spPr>
          <a:xfrm>
            <a:off x="6550602" y="4951683"/>
            <a:ext cx="385981" cy="150261"/>
          </a:xfrm>
          <a:prstGeom prst="rect">
            <a:avLst/>
          </a:prstGeom>
          <a:noFill/>
          <a:ln w="254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ADAD6238-3BA7-4242-AA83-5B0AC6FBF6CD}"/>
              </a:ext>
            </a:extLst>
          </p:cNvPr>
          <p:cNvPicPr/>
          <p:nvPr/>
        </p:nvPicPr>
        <p:blipFill rotWithShape="1">
          <a:blip r:embed="rId7"/>
          <a:srcRect l="19273" t="32144" r="33884" b="3336"/>
          <a:stretch/>
        </p:blipFill>
        <p:spPr bwMode="auto">
          <a:xfrm>
            <a:off x="1361846" y="4078972"/>
            <a:ext cx="2506523" cy="19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1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H="1" flipV="1">
            <a:off x="914058" y="3876497"/>
            <a:ext cx="10792644" cy="746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Registrations continued…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133590" y="580350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Now click ‘Create a new operator’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89231" y="3435342"/>
            <a:ext cx="2337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Scroll down to ‘Assigned responsible authority’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026400" y="3620039"/>
            <a:ext cx="4056377" cy="27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In ‘Chapter or activity’ select ‘Other’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1742903" y="1021998"/>
            <a:ext cx="2062" cy="2854499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3953" y="3579336"/>
            <a:ext cx="3264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In Activity update ‘Selection’ and ‘Activity’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866501" y="751905"/>
            <a:ext cx="2507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‘Operator details’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540" y="735952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‘Search’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5678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Fill out the information of your organisation, this </a:t>
            </a:r>
          </a:p>
          <a:p>
            <a:r>
              <a:rPr lang="en-GB" sz="900" dirty="0">
                <a:solidFill>
                  <a:srgbClr val="575757"/>
                </a:solidFill>
              </a:rPr>
              <a:t>should identify your business and not you personally.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43" y="5754373"/>
            <a:ext cx="3774366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You must select the BCP you operate through most often, or the</a:t>
            </a:r>
          </a:p>
          <a:p>
            <a:r>
              <a:rPr lang="en-GB" sz="900" dirty="0">
                <a:solidFill>
                  <a:srgbClr val="575757"/>
                </a:solidFill>
              </a:rPr>
              <a:t>one you have a relationship with. This BCP will be the organisation</a:t>
            </a:r>
          </a:p>
          <a:p>
            <a:r>
              <a:rPr lang="en-GB" sz="900" dirty="0">
                <a:solidFill>
                  <a:srgbClr val="575757"/>
                </a:solidFill>
              </a:rPr>
              <a:t>who authorises your Traces NT account. You need to select the BCP</a:t>
            </a:r>
          </a:p>
          <a:p>
            <a:r>
              <a:rPr lang="en-GB" sz="900" dirty="0">
                <a:solidFill>
                  <a:srgbClr val="575757"/>
                </a:solidFill>
              </a:rPr>
              <a:t>relevant to the commodity you import, i.e. Animal = CHED-A.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953" y="5999549"/>
            <a:ext cx="2982450" cy="7928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Both the ‘Selection’ and the ‘Activity’ box should state Responsible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for the Load. The remaining boxes in the Activity section can be left blank. </a:t>
            </a:r>
          </a:p>
          <a:p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28572" y="3522797"/>
            <a:ext cx="670248" cy="638040"/>
            <a:chOff x="858253" y="1506484"/>
            <a:chExt cx="734090" cy="638040"/>
          </a:xfrm>
        </p:grpSpPr>
        <p:sp>
          <p:nvSpPr>
            <p:cNvPr id="61" name="Oval 60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07319" y="3532668"/>
            <a:ext cx="670248" cy="638040"/>
            <a:chOff x="858253" y="1506484"/>
            <a:chExt cx="734090" cy="638040"/>
          </a:xfrm>
        </p:grpSpPr>
        <p:sp>
          <p:nvSpPr>
            <p:cNvPr id="64" name="Oval 6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0482" y="3522797"/>
            <a:ext cx="670248" cy="638040"/>
            <a:chOff x="858253" y="1506484"/>
            <a:chExt cx="734090" cy="638040"/>
          </a:xfrm>
        </p:grpSpPr>
        <p:sp>
          <p:nvSpPr>
            <p:cNvPr id="68" name="Oval 6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D3CA9220-4EFC-4E68-998B-30F010A019CF}"/>
              </a:ext>
            </a:extLst>
          </p:cNvPr>
          <p:cNvPicPr/>
          <p:nvPr/>
        </p:nvPicPr>
        <p:blipFill rotWithShape="1">
          <a:blip r:embed="rId2"/>
          <a:srcRect l="16209" t="30644" r="17663" b="22811"/>
          <a:stretch/>
        </p:blipFill>
        <p:spPr bwMode="auto">
          <a:xfrm>
            <a:off x="679706" y="1440929"/>
            <a:ext cx="3789045" cy="1499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3C6EC3E-0616-40CA-9F54-7B17520A0499}"/>
              </a:ext>
            </a:extLst>
          </p:cNvPr>
          <p:cNvSpPr txBox="1"/>
          <p:nvPr/>
        </p:nvSpPr>
        <p:spPr>
          <a:xfrm>
            <a:off x="819409" y="2886987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In order to create a new RFL account you must first check that </a:t>
            </a:r>
          </a:p>
          <a:p>
            <a:r>
              <a:rPr lang="en-GB" sz="900" dirty="0">
                <a:solidFill>
                  <a:srgbClr val="575757"/>
                </a:solidFill>
              </a:rPr>
              <a:t>your organisation does not already have an account. If you are setting</a:t>
            </a:r>
          </a:p>
          <a:p>
            <a:r>
              <a:rPr lang="en-GB" sz="900" dirty="0">
                <a:solidFill>
                  <a:srgbClr val="575757"/>
                </a:solidFill>
              </a:rPr>
              <a:t>your organisation up for the first time you can simply click search.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827BE50-BC95-45AC-91D4-FFA8D1C67C49}"/>
              </a:ext>
            </a:extLst>
          </p:cNvPr>
          <p:cNvSpPr/>
          <p:nvPr/>
        </p:nvSpPr>
        <p:spPr>
          <a:xfrm>
            <a:off x="3732369" y="2205786"/>
            <a:ext cx="385981" cy="150261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07E72C7D-4B6B-442A-A3B6-DE72C10078D3}"/>
              </a:ext>
            </a:extLst>
          </p:cNvPr>
          <p:cNvPicPr/>
          <p:nvPr/>
        </p:nvPicPr>
        <p:blipFill rotWithShape="1">
          <a:blip r:embed="rId3"/>
          <a:srcRect l="14294" t="26524" r="13071" b="5581"/>
          <a:stretch/>
        </p:blipFill>
        <p:spPr bwMode="auto">
          <a:xfrm>
            <a:off x="5273063" y="1258224"/>
            <a:ext cx="2652972" cy="1746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D2216B07-C4CF-4577-AC10-E66697EA1254}"/>
              </a:ext>
            </a:extLst>
          </p:cNvPr>
          <p:cNvSpPr/>
          <p:nvPr/>
        </p:nvSpPr>
        <p:spPr>
          <a:xfrm>
            <a:off x="7092789" y="1260756"/>
            <a:ext cx="420531" cy="150261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65F5475A-0E8A-4AC6-85D1-4464557AF65C}"/>
              </a:ext>
            </a:extLst>
          </p:cNvPr>
          <p:cNvPicPr/>
          <p:nvPr/>
        </p:nvPicPr>
        <p:blipFill rotWithShape="1">
          <a:blip r:embed="rId4"/>
          <a:srcRect l="13561" t="14945" r="13184" b="3864"/>
          <a:stretch/>
        </p:blipFill>
        <p:spPr bwMode="auto">
          <a:xfrm>
            <a:off x="8772838" y="1173714"/>
            <a:ext cx="2652972" cy="195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2C545AA5-A342-44C6-A19C-46A4DA817F1C}"/>
              </a:ext>
            </a:extLst>
          </p:cNvPr>
          <p:cNvSpPr/>
          <p:nvPr/>
        </p:nvSpPr>
        <p:spPr>
          <a:xfrm>
            <a:off x="8793651" y="1286340"/>
            <a:ext cx="1122509" cy="1284734"/>
          </a:xfrm>
          <a:prstGeom prst="rect">
            <a:avLst/>
          </a:prstGeom>
          <a:noFill/>
          <a:ln w="381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7E87FD48-D281-416E-81BA-67C63E04EE08}"/>
              </a:ext>
            </a:extLst>
          </p:cNvPr>
          <p:cNvPicPr/>
          <p:nvPr/>
        </p:nvPicPr>
        <p:blipFill rotWithShape="1">
          <a:blip r:embed="rId4"/>
          <a:srcRect l="13561" t="14945" r="13184" b="3864"/>
          <a:stretch/>
        </p:blipFill>
        <p:spPr bwMode="auto">
          <a:xfrm>
            <a:off x="8814409" y="4030463"/>
            <a:ext cx="2652972" cy="195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640DC99-175F-49B4-8168-4D1C047B6E55}"/>
              </a:ext>
            </a:extLst>
          </p:cNvPr>
          <p:cNvSpPr/>
          <p:nvPr/>
        </p:nvSpPr>
        <p:spPr>
          <a:xfrm>
            <a:off x="9912348" y="4127799"/>
            <a:ext cx="1555033" cy="382768"/>
          </a:xfrm>
          <a:prstGeom prst="rect">
            <a:avLst/>
          </a:prstGeom>
          <a:noFill/>
          <a:ln w="381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F10A7E87-4536-4DBE-9BF7-671241764BB5}"/>
              </a:ext>
            </a:extLst>
          </p:cNvPr>
          <p:cNvPicPr/>
          <p:nvPr/>
        </p:nvPicPr>
        <p:blipFill rotWithShape="1">
          <a:blip r:embed="rId4"/>
          <a:srcRect l="13561" t="14945" r="13184" b="3864"/>
          <a:stretch/>
        </p:blipFill>
        <p:spPr bwMode="auto">
          <a:xfrm>
            <a:off x="5272072" y="4028354"/>
            <a:ext cx="2652972" cy="195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3F1721D2-8B88-4DAD-8E57-0B0CCD2F4314}"/>
              </a:ext>
            </a:extLst>
          </p:cNvPr>
          <p:cNvSpPr/>
          <p:nvPr/>
        </p:nvSpPr>
        <p:spPr>
          <a:xfrm>
            <a:off x="6370011" y="4472570"/>
            <a:ext cx="1555033" cy="1499356"/>
          </a:xfrm>
          <a:prstGeom prst="rect">
            <a:avLst/>
          </a:prstGeom>
          <a:noFill/>
          <a:ln w="381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E68A429F-A6A2-4A50-8D6A-FA9AAD319291}"/>
              </a:ext>
            </a:extLst>
          </p:cNvPr>
          <p:cNvPicPr/>
          <p:nvPr/>
        </p:nvPicPr>
        <p:blipFill rotWithShape="1">
          <a:blip r:embed="rId5"/>
          <a:srcRect l="42410" t="55372" r="13517" b="14049"/>
          <a:stretch/>
        </p:blipFill>
        <p:spPr bwMode="auto">
          <a:xfrm>
            <a:off x="927639" y="4253637"/>
            <a:ext cx="3347662" cy="1462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Right Arrow 5">
            <a:extLst>
              <a:ext uri="{FF2B5EF4-FFF2-40B4-BE49-F238E27FC236}">
                <a16:creationId xmlns="" xmlns:a16="http://schemas.microsoft.com/office/drawing/2014/main" id="{95228E94-1EFF-47DF-BBFA-154CA6970164}"/>
              </a:ext>
            </a:extLst>
          </p:cNvPr>
          <p:cNvSpPr/>
          <p:nvPr/>
        </p:nvSpPr>
        <p:spPr>
          <a:xfrm rot="10800000">
            <a:off x="190420" y="3776857"/>
            <a:ext cx="278538" cy="118115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6F5CD85-EBEF-459B-8287-130516A04ABA}"/>
              </a:ext>
            </a:extLst>
          </p:cNvPr>
          <p:cNvSpPr txBox="1"/>
          <p:nvPr/>
        </p:nvSpPr>
        <p:spPr>
          <a:xfrm>
            <a:off x="4562896" y="2845153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Remember the first person to register your organisation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will hold the ‘Admin’ position and will be able to validate other users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to your organisation.</a:t>
            </a:r>
          </a:p>
          <a:p>
            <a:endParaRPr lang="en-GB" sz="900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2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Registrations continued…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071091" y="577684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‘Send authorisation request’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99593" y="736837"/>
            <a:ext cx="2507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Contact your BCP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092" y="716078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Scroll up and select ‘Create a new operator’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5678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You should now make contact with the BCP you</a:t>
            </a:r>
          </a:p>
          <a:p>
            <a:r>
              <a:rPr lang="en-GB" sz="900" dirty="0">
                <a:solidFill>
                  <a:srgbClr val="575757"/>
                </a:solidFill>
              </a:rPr>
              <a:t>selected as the assigned responsible authority in step</a:t>
            </a:r>
          </a:p>
          <a:p>
            <a:r>
              <a:rPr lang="en-GB" sz="900" dirty="0">
                <a:solidFill>
                  <a:srgbClr val="575757"/>
                </a:solidFill>
              </a:rPr>
              <a:t> 12. This is the authorisation who will validate your account.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59EC6FB9-57C1-474B-8FBB-8D5F16D52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893" y="1048701"/>
            <a:ext cx="2358702" cy="178582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827BE50-BC95-45AC-91D4-FFA8D1C67C49}"/>
              </a:ext>
            </a:extLst>
          </p:cNvPr>
          <p:cNvSpPr/>
          <p:nvPr/>
        </p:nvSpPr>
        <p:spPr>
          <a:xfrm>
            <a:off x="2305437" y="1554659"/>
            <a:ext cx="742055" cy="141620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7286C734-09CF-4F6E-9BA5-66543D371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50026" y="1191728"/>
            <a:ext cx="2767293" cy="1931628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D9C733DF-6597-4F7A-817D-00E02816B60F}"/>
              </a:ext>
            </a:extLst>
          </p:cNvPr>
          <p:cNvSpPr/>
          <p:nvPr/>
        </p:nvSpPr>
        <p:spPr>
          <a:xfrm>
            <a:off x="6990506" y="2834529"/>
            <a:ext cx="798359" cy="151559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6F310DE-5A76-4599-88E1-D243D03ABA50}"/>
              </a:ext>
            </a:extLst>
          </p:cNvPr>
          <p:cNvSpPr txBox="1"/>
          <p:nvPr/>
        </p:nvSpPr>
        <p:spPr>
          <a:xfrm>
            <a:off x="5207186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The information entered in in this section will</a:t>
            </a:r>
          </a:p>
          <a:p>
            <a:r>
              <a:rPr lang="en-GB" sz="900" dirty="0">
                <a:solidFill>
                  <a:srgbClr val="575757"/>
                </a:solidFill>
              </a:rPr>
              <a:t>not be visible to the BCP.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513A7DF5-BAB2-41E9-A547-6E3E5DDC632A}"/>
              </a:ext>
            </a:extLst>
          </p:cNvPr>
          <p:cNvPicPr/>
          <p:nvPr/>
        </p:nvPicPr>
        <p:blipFill rotWithShape="1">
          <a:blip r:embed="rId4"/>
          <a:srcRect l="13107" t="755" r="12778" b="8952"/>
          <a:stretch/>
        </p:blipFill>
        <p:spPr>
          <a:xfrm>
            <a:off x="8899593" y="1192136"/>
            <a:ext cx="2699836" cy="18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746856"/>
            <a:ext cx="9116193" cy="2382191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400" dirty="0"/>
              <a:t>How </a:t>
            </a:r>
            <a:r>
              <a:rPr lang="en-GB" sz="4400" dirty="0" smtClean="0"/>
              <a:t>to </a:t>
            </a:r>
            <a:r>
              <a:rPr lang="en-GB" sz="4400" dirty="0"/>
              <a:t>register for TRACES.NT – Standard user</a:t>
            </a:r>
            <a:br>
              <a:rPr lang="en-GB" sz="4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0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62252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00223" y="6542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info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88471" y="3409952"/>
            <a:ext cx="399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the link for Traces NT in 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your browser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53043" y="3581715"/>
            <a:ext cx="222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Create a password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989161" y="765879"/>
            <a:ext cx="1954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Validate Email Details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498400" y="3602412"/>
            <a:ext cx="2052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Operator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710" y="2805149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Remember the first person to register your organisation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will hold the ‘Org Admin’ position and will be able to validate other users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to your organisation.</a:t>
            </a:r>
          </a:p>
          <a:p>
            <a:endParaRPr lang="en-GB" sz="900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0066" y="2774773"/>
            <a:ext cx="3172890" cy="7361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note your email is unique an can only be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    registered once 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4992" y="6122601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Once you have loaded the Traces NT website into your browser you can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155" y="610678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‘Create an account’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47637" y="6000719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Once you have created a password you can proceed </a:t>
            </a:r>
          </a:p>
          <a:p>
            <a:pPr lvl="1"/>
            <a:r>
              <a:rPr lang="en-GB" sz="900" dirty="0">
                <a:solidFill>
                  <a:srgbClr val="575757"/>
                </a:solidFill>
              </a:rPr>
              <a:t>through the next two screens.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675466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check your junk / spam folder if code not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    received within 2 hours.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D82FC48-6E22-4C45-960D-7B2BFB63EA07}"/>
              </a:ext>
            </a:extLst>
          </p:cNvPr>
          <p:cNvPicPr/>
          <p:nvPr/>
        </p:nvPicPr>
        <p:blipFill rotWithShape="1">
          <a:blip r:embed="rId2"/>
          <a:srcRect l="23231" t="11735" r="25846" b="36306"/>
          <a:stretch/>
        </p:blipFill>
        <p:spPr bwMode="auto">
          <a:xfrm>
            <a:off x="991579" y="1317352"/>
            <a:ext cx="2917825" cy="15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2C810A43-A346-427A-801C-B2EA370FA8D3}"/>
              </a:ext>
            </a:extLst>
          </p:cNvPr>
          <p:cNvPicPr/>
          <p:nvPr/>
        </p:nvPicPr>
        <p:blipFill rotWithShape="1">
          <a:blip r:embed="rId3"/>
          <a:srcRect b="41791"/>
          <a:stretch/>
        </p:blipFill>
        <p:spPr>
          <a:xfrm>
            <a:off x="5033070" y="1317352"/>
            <a:ext cx="2917825" cy="15857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1585571-947F-4AD3-A324-5D396723EA26}"/>
              </a:ext>
            </a:extLst>
          </p:cNvPr>
          <p:cNvGrpSpPr/>
          <p:nvPr/>
        </p:nvGrpSpPr>
        <p:grpSpPr>
          <a:xfrm>
            <a:off x="8539905" y="1317352"/>
            <a:ext cx="2887007" cy="1591530"/>
            <a:chOff x="8539905" y="1317352"/>
            <a:chExt cx="2887007" cy="159153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164ACEC5-AC02-4922-894F-FFF02044843C}"/>
                </a:ext>
              </a:extLst>
            </p:cNvPr>
            <p:cNvPicPr/>
            <p:nvPr/>
          </p:nvPicPr>
          <p:blipFill rotWithShape="1">
            <a:blip r:embed="rId4"/>
            <a:srcRect l="-54" t="-874" r="49683" b="37694"/>
            <a:stretch/>
          </p:blipFill>
          <p:spPr>
            <a:xfrm>
              <a:off x="8539905" y="1317352"/>
              <a:ext cx="2887007" cy="15915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A3AB625-4D54-4B59-8789-3E3998F28922}"/>
                </a:ext>
              </a:extLst>
            </p:cNvPr>
            <p:cNvSpPr/>
            <p:nvPr/>
          </p:nvSpPr>
          <p:spPr>
            <a:xfrm>
              <a:off x="8539905" y="2550253"/>
              <a:ext cx="385981" cy="150261"/>
            </a:xfrm>
            <a:prstGeom prst="rect">
              <a:avLst/>
            </a:prstGeom>
            <a:noFill/>
            <a:ln w="254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rgbClr val="FFFFFF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F1911882-F69F-41EA-9FD3-26CF8369F1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89161" y="4076171"/>
            <a:ext cx="2555852" cy="19573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76663F95-D6A4-44DC-A96F-07EFAC7EF03B}"/>
              </a:ext>
            </a:extLst>
          </p:cNvPr>
          <p:cNvPicPr/>
          <p:nvPr/>
        </p:nvPicPr>
        <p:blipFill rotWithShape="1">
          <a:blip r:embed="rId6"/>
          <a:srcRect l="385" t="9761" r="18515" b="8737"/>
          <a:stretch/>
        </p:blipFill>
        <p:spPr bwMode="auto">
          <a:xfrm>
            <a:off x="5146863" y="4091733"/>
            <a:ext cx="2926093" cy="185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0D9FB903-B6E9-4781-A9D3-6E5523FD093F}"/>
              </a:ext>
            </a:extLst>
          </p:cNvPr>
          <p:cNvSpPr/>
          <p:nvPr/>
        </p:nvSpPr>
        <p:spPr>
          <a:xfrm>
            <a:off x="6550602" y="4951683"/>
            <a:ext cx="385981" cy="150261"/>
          </a:xfrm>
          <a:prstGeom prst="rect">
            <a:avLst/>
          </a:prstGeom>
          <a:noFill/>
          <a:ln w="254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ADAD6238-3BA7-4242-AA83-5B0AC6FBF6CD}"/>
              </a:ext>
            </a:extLst>
          </p:cNvPr>
          <p:cNvPicPr/>
          <p:nvPr/>
        </p:nvPicPr>
        <p:blipFill rotWithShape="1">
          <a:blip r:embed="rId7"/>
          <a:srcRect l="19273" t="32144" r="33884" b="3336"/>
          <a:stretch/>
        </p:blipFill>
        <p:spPr bwMode="auto">
          <a:xfrm>
            <a:off x="1361846" y="4078972"/>
            <a:ext cx="2506523" cy="19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673712" y="19268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register for TRACES.NT? – Standard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1E4399E3-31D4-4BF2-ABB3-A28AED4B5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0785" y="1248361"/>
            <a:ext cx="3506030" cy="1618781"/>
          </a:xfrm>
          <a:prstGeom prst="rect">
            <a:avLst/>
          </a:prstGeom>
        </p:spPr>
      </p:pic>
      <p:cxnSp>
        <p:nvCxnSpPr>
          <p:cNvPr id="105" name="Straight Connector 104"/>
          <p:cNvCxnSpPr>
            <a:cxnSpLocks/>
          </p:cNvCxnSpPr>
          <p:nvPr/>
        </p:nvCxnSpPr>
        <p:spPr>
          <a:xfrm flipH="1" flipV="1">
            <a:off x="4682953" y="3876497"/>
            <a:ext cx="7023750" cy="7463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continued</a:t>
            </a:r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 </a:t>
            </a:r>
            <a:endParaRPr lang="en-GB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4120890" y="491450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Tick the box next to your organisation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&amp; click the ‘Request authorisation’ button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051800" y="3454939"/>
            <a:ext cx="4056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Let your org admin know you’ve raised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a request for access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1742903" y="1021998"/>
            <a:ext cx="2062" cy="2854499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98984" y="563225"/>
            <a:ext cx="250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‘Send authorisation request’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9093" y="709828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organisation details &amp; ‘Search’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7864" y="2974090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You can enter a message, email, phone number</a:t>
            </a:r>
          </a:p>
          <a:p>
            <a:r>
              <a:rPr lang="en-GB" sz="900" dirty="0">
                <a:solidFill>
                  <a:srgbClr val="575757"/>
                </a:solidFill>
              </a:rPr>
              <a:t>but it is not essential.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28572" y="3522797"/>
            <a:ext cx="670248" cy="638040"/>
            <a:chOff x="858253" y="1506484"/>
            <a:chExt cx="734090" cy="638040"/>
          </a:xfrm>
        </p:grpSpPr>
        <p:sp>
          <p:nvSpPr>
            <p:cNvPr id="61" name="Oval 60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3C6EC3E-0616-40CA-9F54-7B17520A0499}"/>
              </a:ext>
            </a:extLst>
          </p:cNvPr>
          <p:cNvSpPr txBox="1"/>
          <p:nvPr/>
        </p:nvSpPr>
        <p:spPr>
          <a:xfrm>
            <a:off x="819409" y="2886987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If you don’t find your organisation it may not be correctly setup</a:t>
            </a:r>
          </a:p>
          <a:p>
            <a:r>
              <a:rPr lang="en-GB" sz="900" dirty="0">
                <a:solidFill>
                  <a:srgbClr val="575757"/>
                </a:solidFill>
              </a:rPr>
              <a:t>ask your org admin to confirm the name of your organisation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827BE50-BC95-45AC-91D4-FFA8D1C67C49}"/>
              </a:ext>
            </a:extLst>
          </p:cNvPr>
          <p:cNvSpPr/>
          <p:nvPr/>
        </p:nvSpPr>
        <p:spPr>
          <a:xfrm>
            <a:off x="3747609" y="2198166"/>
            <a:ext cx="306231" cy="18733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328E0D0A-4616-4827-B37F-A157EFF40A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26057" y="1270809"/>
            <a:ext cx="3403543" cy="159633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D2216B07-C4CF-4577-AC10-E66697EA1254}"/>
              </a:ext>
            </a:extLst>
          </p:cNvPr>
          <p:cNvSpPr/>
          <p:nvPr/>
        </p:nvSpPr>
        <p:spPr>
          <a:xfrm>
            <a:off x="7824489" y="2404456"/>
            <a:ext cx="170398" cy="191465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7ED60FB4-A848-4C36-B57D-8DB0061A2186}"/>
              </a:ext>
            </a:extLst>
          </p:cNvPr>
          <p:cNvSpPr/>
          <p:nvPr/>
        </p:nvSpPr>
        <p:spPr>
          <a:xfrm>
            <a:off x="7695399" y="1380194"/>
            <a:ext cx="497856" cy="140024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ABA038-533E-453B-AEBA-7206A3C51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338" y="1198845"/>
            <a:ext cx="2632933" cy="169451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4B62FCB0-D10E-4BFB-917C-74E364B2897D}"/>
              </a:ext>
            </a:extLst>
          </p:cNvPr>
          <p:cNvSpPr txBox="1"/>
          <p:nvPr/>
        </p:nvSpPr>
        <p:spPr>
          <a:xfrm>
            <a:off x="8700088" y="6024842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Your request will pend until the org admin authorises</a:t>
            </a:r>
          </a:p>
          <a:p>
            <a:r>
              <a:rPr lang="en-GB" sz="900" dirty="0">
                <a:solidFill>
                  <a:srgbClr val="575757"/>
                </a:solidFill>
              </a:rPr>
              <a:t>your request.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EF37D2-4BD2-4A06-8C68-2D588ECEF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33" y="4118669"/>
            <a:ext cx="2996892" cy="1782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819D9B-874B-4A0F-8855-29FA649CE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257" y="4118669"/>
            <a:ext cx="2171141" cy="1939272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F850487-9B07-4F54-8093-9BEF6BFB7E49}"/>
              </a:ext>
            </a:extLst>
          </p:cNvPr>
          <p:cNvGrpSpPr/>
          <p:nvPr/>
        </p:nvGrpSpPr>
        <p:grpSpPr>
          <a:xfrm>
            <a:off x="4329729" y="3551457"/>
            <a:ext cx="670248" cy="638040"/>
            <a:chOff x="858253" y="1506484"/>
            <a:chExt cx="734090" cy="638040"/>
          </a:xfrm>
        </p:grpSpPr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2E0246A2-46E9-48A0-8075-AC97CDD486E9}"/>
                </a:ext>
              </a:extLst>
            </p:cNvPr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1EA6E8D5-71DB-4B24-809C-4E344EB68A91}"/>
                </a:ext>
              </a:extLst>
            </p:cNvPr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67F4790-49B8-46D6-A313-A167E87F9870}"/>
              </a:ext>
            </a:extLst>
          </p:cNvPr>
          <p:cNvSpPr/>
          <p:nvPr/>
        </p:nvSpPr>
        <p:spPr>
          <a:xfrm>
            <a:off x="4497321" y="3531612"/>
            <a:ext cx="4056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You will receive a confirmation email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F6D371E8-4330-45EC-BDA6-FF926ABDED5A}"/>
              </a:ext>
            </a:extLst>
          </p:cNvPr>
          <p:cNvSpPr txBox="1"/>
          <p:nvPr/>
        </p:nvSpPr>
        <p:spPr>
          <a:xfrm>
            <a:off x="5162700" y="6053289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The email will confirm you have access to your</a:t>
            </a:r>
          </a:p>
          <a:p>
            <a:r>
              <a:rPr lang="en-GB" sz="900" dirty="0">
                <a:solidFill>
                  <a:srgbClr val="575757"/>
                </a:solidFill>
              </a:rPr>
              <a:t>Organisations account. </a:t>
            </a:r>
          </a:p>
        </p:txBody>
      </p:sp>
    </p:spTree>
    <p:extLst>
      <p:ext uri="{BB962C8B-B14F-4D97-AF65-F5344CB8AC3E}">
        <p14:creationId xmlns:p14="http://schemas.microsoft.com/office/powerpoint/2010/main" val="9411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2_BCG Grid 16:9">
  <a:themeElements>
    <a:clrScheme name="defr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babd5ee-c98c-4a9b-aa64-c82fd249b873" ContentTypeId="0x010100F686F50C4F4FBE4DBC200A01334D69F2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fra Presentation" ma:contentTypeID="0x010100F686F50C4F4FBE4DBC200A01334D69F20101007F934964D9AFE145B0722988A217164C" ma:contentTypeVersion="6" ma:contentTypeDescription="Presentation document" ma:contentTypeScope="" ma:versionID="d9e6c803292ceceaeff19cf4a77a78e9">
  <xsd:schema xmlns:xsd="http://www.w3.org/2001/XMLSchema" xmlns:xs="http://www.w3.org/2001/XMLSchema" xmlns:p="http://schemas.microsoft.com/office/2006/metadata/properties" xmlns:ns2="41b3ec6c-eebd-4435-b1cb-6f93f025f7d1" targetNamespace="http://schemas.microsoft.com/office/2006/metadata/properties" ma:root="true" ma:fieldsID="781f5b100009214567220c16b1c21b32" ns2:_="">
    <xsd:import namespace="41b3ec6c-eebd-4435-b1cb-6f93f025f7d1"/>
    <xsd:element name="properties">
      <xsd:complexType>
        <xsd:sequence>
          <xsd:element name="documentManagement">
            <xsd:complexType>
              <xsd:all>
                <xsd:element ref="ns2:bcb1675984d34ae3a1ed6b6e433c98de" minOccurs="0"/>
                <xsd:element ref="ns2:TaxCatchAll" minOccurs="0"/>
                <xsd:element ref="ns2:TaxCatchAllLabel" minOccurs="0"/>
                <xsd:element ref="ns2:peb8f3fab875401ca34a9f28cac4640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3ec6c-eebd-4435-b1cb-6f93f025f7d1" elementFormDefault="qualified">
    <xsd:import namespace="http://schemas.microsoft.com/office/2006/documentManagement/types"/>
    <xsd:import namespace="http://schemas.microsoft.com/office/infopath/2007/PartnerControls"/>
    <xsd:element name="bcb1675984d34ae3a1ed6b6e433c98de" ma:index="8" nillable="true" ma:taxonomy="true" ma:internalName="bcb1675984d34ae3a1ed6b6e433c98de" ma:taxonomyFieldName="Directorate" ma:displayName="Directorate" ma:default="" ma:fieldId="{bcb16759-84d3-4ae3-a1ed-6b6e433c98de}" ma:sspId="fbabd5ee-c98c-4a9b-aa64-c82fd249b873" ma:termSetId="a3042207-bc74-4e42-93b3-dbb4e6115b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4c4ad21-8dad-47b6-9d57-19bcfa05a87f}" ma:internalName="TaxCatchAll" ma:showField="CatchAllData" ma:web="c08a5728-e29e-4e4a-bd54-64bd4df91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4c4ad21-8dad-47b6-9d57-19bcfa05a87f}" ma:internalName="TaxCatchAllLabel" ma:readOnly="true" ma:showField="CatchAllDataLabel" ma:web="c08a5728-e29e-4e4a-bd54-64bd4df91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b8f3fab875401ca34a9f28cac46400" ma:index="12" nillable="true" ma:taxonomy="true" ma:internalName="peb8f3fab875401ca34a9f28cac46400" ma:taxonomyFieldName="SecurityClassification" ma:displayName="SecurityClassification" ma:default="" ma:fieldId="{9eb8f3fa-b875-401c-a34a-9f28cac46400}" ma:sspId="fbabd5ee-c98c-4a9b-aa64-c82fd249b873" ma:termSetId="cb8bbbf2-2a11-43af-a18e-40ed7c8e4b1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b8f3fab875401ca34a9f28cac46400 xmlns="41b3ec6c-eebd-4435-b1cb-6f93f025f7d1">
      <Terms xmlns="http://schemas.microsoft.com/office/infopath/2007/PartnerControls"/>
    </peb8f3fab875401ca34a9f28cac46400>
    <TaxCatchAll xmlns="41b3ec6c-eebd-4435-b1cb-6f93f025f7d1"/>
    <bcb1675984d34ae3a1ed6b6e433c98de xmlns="41b3ec6c-eebd-4435-b1cb-6f93f025f7d1">
      <Terms xmlns="http://schemas.microsoft.com/office/infopath/2007/PartnerControls"/>
    </bcb1675984d34ae3a1ed6b6e433c98de>
  </documentManagement>
</p:properties>
</file>

<file path=customXml/itemProps1.xml><?xml version="1.0" encoding="utf-8"?>
<ds:datastoreItem xmlns:ds="http://schemas.openxmlformats.org/officeDocument/2006/customXml" ds:itemID="{53C33177-CC82-4C02-B338-9457FCF98F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98A2E-259E-40D9-A2B9-895A934254D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18EEA5F-E57D-46A7-905F-E7796E611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3ec6c-eebd-4435-b1cb-6f93f025f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30D5BA-9437-4808-8766-3D6FA8AB718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1b3ec6c-eebd-4435-b1cb-6f93f025f7d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7878</TotalTime>
  <Words>766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Trebuchet MS</vt:lpstr>
      <vt:lpstr>2_BCG Grid 16:9</vt:lpstr>
      <vt:lpstr>think-cell Slide</vt:lpstr>
      <vt:lpstr> Business Readiness  TRACES.NT Registration Process </vt:lpstr>
      <vt:lpstr>Contents</vt:lpstr>
      <vt:lpstr> How to register for TRACES.NT – Organisation administrator   </vt:lpstr>
      <vt:lpstr>PowerPoint Presentation</vt:lpstr>
      <vt:lpstr>PowerPoint Presentation</vt:lpstr>
      <vt:lpstr>PowerPoint Presentation</vt:lpstr>
      <vt:lpstr> How to register for TRACES.NT – Standard user </vt:lpstr>
      <vt:lpstr>PowerPoint Presentation</vt:lpstr>
      <vt:lpstr>PowerPoint Presentation</vt:lpstr>
      <vt:lpstr> How to authorise a Standard user   </vt:lpstr>
      <vt:lpstr>PowerPoint Presentation</vt:lpstr>
    </vt:vector>
  </TitlesOfParts>
  <Company>Defra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 Readiness Interviews, 04 February 2019</dc:title>
  <dc:creator>Rich, Stephanie</dc:creator>
  <cp:lastModifiedBy>Garvey, Lisa (APHA)</cp:lastModifiedBy>
  <cp:revision>262</cp:revision>
  <cp:lastPrinted>2019-02-05T10:00:42Z</cp:lastPrinted>
  <dcterms:created xsi:type="dcterms:W3CDTF">2019-02-04T09:36:38Z</dcterms:created>
  <dcterms:modified xsi:type="dcterms:W3CDTF">2020-03-03T15:03:04Z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0x010100F686F50C4F4FBE4DBC200A01334D69F20101007F934964D9AFE145B0722988A217164C</vt:lpwstr>
  </property>
  <property fmtid="{D5CDD505-2E9C-101B-9397-08002B2CF9AE}" pid="3" name="Directorate">
    <vt:lpwstr/>
  </property>
  <property fmtid="{D5CDD505-2E9C-101B-9397-08002B2CF9AE}" pid="4" name="SecurityClassification">
    <vt:lpwstr/>
  </property>
</Properties>
</file>