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2"/>
  </p:notesMasterIdLst>
  <p:sldIdLst>
    <p:sldId id="290" r:id="rId6"/>
    <p:sldId id="326" r:id="rId7"/>
    <p:sldId id="327" r:id="rId8"/>
    <p:sldId id="330" r:id="rId9"/>
    <p:sldId id="328" r:id="rId10"/>
    <p:sldId id="329" r:id="rId11"/>
  </p:sldIdLst>
  <p:sldSz cx="12192000" cy="6858000"/>
  <p:notesSz cx="6808788" cy="994092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el, Bhavisha" initials="PB" lastIdx="2" clrIdx="0">
    <p:extLst>
      <p:ext uri="{19B8F6BF-5375-455C-9EA6-DF929625EA0E}">
        <p15:presenceInfo xmlns:p15="http://schemas.microsoft.com/office/powerpoint/2012/main" userId="S-1-5-21-2460336825-3585246265-3150112067-224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1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72E55E0F-3C2F-4E46-B72B-1884D7A08608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F4A74863-E7BF-46E1-9E0C-5CC707B35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5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6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5.png"/><Relationship Id="rId2" Type="http://schemas.openxmlformats.org/officeDocument/2006/relationships/tags" Target="../tags/tag6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5.png"/><Relationship Id="rId2" Type="http://schemas.openxmlformats.org/officeDocument/2006/relationships/tags" Target="../tags/tag6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5.png"/><Relationship Id="rId2" Type="http://schemas.openxmlformats.org/officeDocument/2006/relationships/tags" Target="../tags/tag6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5.png"/><Relationship Id="rId2" Type="http://schemas.openxmlformats.org/officeDocument/2006/relationships/tags" Target="../tags/tag7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6.png"/><Relationship Id="rId2" Type="http://schemas.openxmlformats.org/officeDocument/2006/relationships/tags" Target="../tags/tag7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7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8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6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7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6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7.png"/><Relationship Id="rId2" Type="http://schemas.openxmlformats.org/officeDocument/2006/relationships/tags" Target="../tags/tag8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3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6.png"/><Relationship Id="rId2" Type="http://schemas.openxmlformats.org/officeDocument/2006/relationships/tags" Target="../tags/tag9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1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5.png"/><Relationship Id="rId2" Type="http://schemas.openxmlformats.org/officeDocument/2006/relationships/tags" Target="../tags/tag11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5.png"/><Relationship Id="rId2" Type="http://schemas.openxmlformats.org/officeDocument/2006/relationships/tags" Target="../tags/tag11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-304" b="24761"/>
          <a:stretch/>
        </p:blipFill>
        <p:spPr bwMode="auto">
          <a:xfrm>
            <a:off x="-1" y="0"/>
            <a:ext cx="12214459" cy="687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79450" y="2845715"/>
            <a:ext cx="8216900" cy="581698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79450" y="3519489"/>
            <a:ext cx="8216900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7"/>
          <a:srcRect l="3972" t="85841" r="64352" b="3883"/>
          <a:stretch/>
        </p:blipFill>
        <p:spPr>
          <a:xfrm>
            <a:off x="679450" y="5676900"/>
            <a:ext cx="470675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3532188" y="6138863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632075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4513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280150"/>
            <a:ext cx="9096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183313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211888"/>
            <a:ext cx="1643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38163"/>
            <a:ext cx="1422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808515" y="2809120"/>
            <a:ext cx="6574971" cy="12397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953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1.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2.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-304" b="24761"/>
          <a:stretch/>
        </p:blipFill>
        <p:spPr bwMode="auto">
          <a:xfrm>
            <a:off x="-1" y="0"/>
            <a:ext cx="12214459" cy="687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79450" y="2845715"/>
            <a:ext cx="8216900" cy="581698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679450" y="3519489"/>
            <a:ext cx="8216900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7"/>
          <a:srcRect l="3972" t="85841" r="64352" b="3883"/>
          <a:stretch/>
        </p:blipFill>
        <p:spPr>
          <a:xfrm>
            <a:off x="679450" y="5676900"/>
            <a:ext cx="470675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3532188" y="6138863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632075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4513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280150"/>
            <a:ext cx="9096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183313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211888"/>
            <a:ext cx="1643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38163"/>
            <a:ext cx="1422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2808515" y="2809120"/>
            <a:ext cx="6574971" cy="12397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319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1.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2.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999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757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DE2B29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855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043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28453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814" y="2802256"/>
            <a:ext cx="9116193" cy="2326791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Business Readiness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Registration Journey – Org Admin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3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0800000">
            <a:off x="190420" y="3776858"/>
            <a:ext cx="474424" cy="132857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 smtClean="0">
              <a:solidFill>
                <a:srgbClr val="FFFFFF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7440910" y="3869035"/>
            <a:ext cx="4308273" cy="1492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24130" y="3862252"/>
            <a:ext cx="6679657" cy="533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8958" y="130198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How do I register for IPAFFS? – Org Admin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405674" y="663102"/>
            <a:ext cx="670248" cy="638040"/>
            <a:chOff x="858253" y="1506484"/>
            <a:chExt cx="734090" cy="638040"/>
          </a:xfrm>
        </p:grpSpPr>
        <p:sp>
          <p:nvSpPr>
            <p:cNvPr id="32" name="Oval 3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9528" y="3612710"/>
            <a:ext cx="689810" cy="465221"/>
            <a:chOff x="858253" y="1588168"/>
            <a:chExt cx="689810" cy="465221"/>
          </a:xfrm>
        </p:grpSpPr>
        <p:sp>
          <p:nvSpPr>
            <p:cNvPr id="44" name="Oval 4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253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300223" y="654295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Provide Email Details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09442" y="740831"/>
            <a:ext cx="3065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Create a Government Gateway Account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25389" y="3590585"/>
            <a:ext cx="3993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Receive Government Gateway ID 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415191" y="3508535"/>
            <a:ext cx="718125" cy="616053"/>
            <a:chOff x="872579" y="1526960"/>
            <a:chExt cx="661156" cy="565415"/>
          </a:xfrm>
        </p:grpSpPr>
        <p:sp>
          <p:nvSpPr>
            <p:cNvPr id="94" name="Oval 9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72579" y="1526960"/>
              <a:ext cx="661156" cy="56541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05</a:t>
              </a:r>
            </a:p>
          </p:txBody>
        </p:sp>
      </p:grpSp>
      <p:cxnSp>
        <p:nvCxnSpPr>
          <p:cNvPr id="104" name="Straight Connector 103"/>
          <p:cNvCxnSpPr/>
          <p:nvPr/>
        </p:nvCxnSpPr>
        <p:spPr>
          <a:xfrm>
            <a:off x="11749183" y="1017830"/>
            <a:ext cx="0" cy="2866127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32236" y="991678"/>
            <a:ext cx="10816947" cy="2615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073162" y="3633610"/>
            <a:ext cx="689810" cy="465221"/>
            <a:chOff x="858253" y="1588168"/>
            <a:chExt cx="689810" cy="465221"/>
          </a:xfrm>
        </p:grpSpPr>
        <p:sp>
          <p:nvSpPr>
            <p:cNvPr id="47" name="Oval 46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8253" y="1620253"/>
              <a:ext cx="689810" cy="41047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94212" y="771263"/>
            <a:ext cx="815331" cy="465221"/>
            <a:chOff x="807419" y="1588168"/>
            <a:chExt cx="815331" cy="465221"/>
          </a:xfrm>
        </p:grpSpPr>
        <p:sp>
          <p:nvSpPr>
            <p:cNvPr id="35" name="Oval 3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7419" y="1613571"/>
              <a:ext cx="815331" cy="43981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74511" y="760047"/>
            <a:ext cx="689810" cy="465221"/>
            <a:chOff x="845376" y="1588168"/>
            <a:chExt cx="689810" cy="465221"/>
          </a:xfrm>
        </p:grpSpPr>
        <p:sp>
          <p:nvSpPr>
            <p:cNvPr id="29" name="Oval 28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5376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 smtClean="0">
              <a:solidFill>
                <a:srgbClr val="575757"/>
              </a:solidFill>
            </a:endParaRPr>
          </a:p>
        </p:txBody>
      </p:sp>
      <p:pic>
        <p:nvPicPr>
          <p:cNvPr id="114" name="Picture 113" descr="C:\Users\X947355\AppData\Local\Microsoft\Windows\Temporary Internet Files\Content.Outlook\2K4F3NVQ\Snip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29" y="1291028"/>
            <a:ext cx="3476093" cy="144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114" descr="C:\Users\X947355\AppData\Local\Microsoft\Windows\Temporary Internet Files\Content.Outlook\2K4F3NVQ\SnipImage (008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61" y="1250671"/>
            <a:ext cx="3166251" cy="156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C:\Users\X947355\AppData\Local\Microsoft\Windows\Temporary Internet Files\Content.Outlook\2K4F3NVQ\SnipImage (009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87" y="1294434"/>
            <a:ext cx="3167885" cy="145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 descr="C:\Users\X947355\AppData\Local\Microsoft\Windows\Temporary Internet Files\Content.Outlook\2K4F3NVQ\SnipImage (00A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87" y="4201200"/>
            <a:ext cx="3164641" cy="169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C:\Users\X947355\AppData\Local\Microsoft\Windows\Temporary Internet Files\Content.Outlook\2K4F3NVQ\SnipImage (00B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56" y="4161531"/>
            <a:ext cx="3172575" cy="18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18" descr="C:\Users\X947355\AppData\Local\Microsoft\Windows\Temporary Internet Files\Content.Outlook\2K4F3NVQ\SnipImage (00C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3" y="4141170"/>
            <a:ext cx="3435035" cy="177545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Rectangle 119"/>
          <p:cNvSpPr/>
          <p:nvPr/>
        </p:nvSpPr>
        <p:spPr>
          <a:xfrm>
            <a:off x="1284366" y="3582616"/>
            <a:ext cx="2228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Now register for IPAFFS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989161" y="765879"/>
            <a:ext cx="1954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Validate Email Details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056943" y="3606958"/>
            <a:ext cx="2052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Create a Password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681" y="2778157"/>
            <a:ext cx="4086911" cy="7155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 smtClean="0">
                <a:solidFill>
                  <a:srgbClr val="575757"/>
                </a:solidFill>
              </a:rPr>
              <a:t>Hint:  </a:t>
            </a:r>
            <a:r>
              <a:rPr lang="en-GB" sz="900" dirty="0" smtClean="0">
                <a:solidFill>
                  <a:srgbClr val="575757"/>
                </a:solidFill>
              </a:rPr>
              <a:t>Remember the first person to register your organisation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         will hold the ‘Org Admin’ position and will be able to invite other users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         to your organisation and also to allocate </a:t>
            </a:r>
            <a:r>
              <a:rPr lang="en-GB" sz="900" dirty="0">
                <a:solidFill>
                  <a:srgbClr val="575757"/>
                </a:solidFill>
              </a:rPr>
              <a:t>r</a:t>
            </a:r>
            <a:r>
              <a:rPr lang="en-GB" sz="900" dirty="0" smtClean="0">
                <a:solidFill>
                  <a:srgbClr val="575757"/>
                </a:solidFill>
              </a:rPr>
              <a:t>oles.  </a:t>
            </a:r>
          </a:p>
          <a:p>
            <a:endParaRPr lang="en-GB" sz="900" dirty="0">
              <a:solidFill>
                <a:srgbClr val="575757"/>
              </a:solidFill>
            </a:endParaRPr>
          </a:p>
          <a:p>
            <a:pPr algn="ctr"/>
            <a:r>
              <a:rPr lang="en-GB" sz="900" b="1" dirty="0" smtClean="0">
                <a:solidFill>
                  <a:srgbClr val="575757"/>
                </a:solidFill>
              </a:rPr>
              <a:t> We highly recommend that you have multiple ‘Org Admins’ within </a:t>
            </a:r>
          </a:p>
          <a:p>
            <a:pPr algn="ctr"/>
            <a:r>
              <a:rPr lang="en-GB" sz="900" b="1" dirty="0">
                <a:solidFill>
                  <a:srgbClr val="575757"/>
                </a:solidFill>
              </a:rPr>
              <a:t>y</a:t>
            </a:r>
            <a:r>
              <a:rPr lang="en-GB" sz="900" b="1" dirty="0" smtClean="0">
                <a:solidFill>
                  <a:srgbClr val="575757"/>
                </a:solidFill>
              </a:rPr>
              <a:t>our </a:t>
            </a:r>
            <a:r>
              <a:rPr lang="en-GB" sz="900" b="1" dirty="0">
                <a:solidFill>
                  <a:srgbClr val="575757"/>
                </a:solidFill>
              </a:rPr>
              <a:t>o</a:t>
            </a:r>
            <a:r>
              <a:rPr lang="en-GB" sz="900" b="1" dirty="0" smtClean="0">
                <a:solidFill>
                  <a:srgbClr val="575757"/>
                </a:solidFill>
              </a:rPr>
              <a:t>rganisation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5538" y="2556456"/>
            <a:ext cx="317289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 smtClean="0">
                <a:solidFill>
                  <a:srgbClr val="575757"/>
                </a:solidFill>
              </a:rPr>
              <a:t>Hint: </a:t>
            </a:r>
            <a:r>
              <a:rPr lang="en-GB" sz="900" dirty="0" smtClean="0">
                <a:solidFill>
                  <a:srgbClr val="575757"/>
                </a:solidFill>
              </a:rPr>
              <a:t>Please note your </a:t>
            </a:r>
            <a:r>
              <a:rPr lang="en-GB" sz="900" dirty="0">
                <a:solidFill>
                  <a:srgbClr val="575757"/>
                </a:solidFill>
              </a:rPr>
              <a:t>e</a:t>
            </a:r>
            <a:r>
              <a:rPr lang="en-GB" sz="900" dirty="0" smtClean="0">
                <a:solidFill>
                  <a:srgbClr val="575757"/>
                </a:solidFill>
              </a:rPr>
              <a:t>mail is unique an can only be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             registered once 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9567" y="5999344"/>
            <a:ext cx="3285814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 smtClean="0">
                <a:solidFill>
                  <a:srgbClr val="575757"/>
                </a:solidFill>
              </a:rPr>
              <a:t>Hint:</a:t>
            </a:r>
            <a:r>
              <a:rPr lang="en-GB" sz="900" dirty="0" smtClean="0">
                <a:solidFill>
                  <a:srgbClr val="575757"/>
                </a:solidFill>
              </a:rPr>
              <a:t> Once you have created your recovery word you will</a:t>
            </a:r>
          </a:p>
          <a:p>
            <a:pPr algn="ctr"/>
            <a:r>
              <a:rPr lang="en-GB" sz="900" dirty="0" smtClean="0">
                <a:solidFill>
                  <a:srgbClr val="575757"/>
                </a:solidFill>
              </a:rPr>
              <a:t> receive a unique Government Gateway ID.   </a:t>
            </a:r>
          </a:p>
          <a:p>
            <a:pPr algn="ctr"/>
            <a:r>
              <a:rPr lang="en-GB" sz="900" b="1" dirty="0" smtClean="0">
                <a:solidFill>
                  <a:srgbClr val="575757"/>
                </a:solidFill>
              </a:rPr>
              <a:t>                 </a:t>
            </a:r>
            <a:r>
              <a:rPr lang="en-GB" sz="900" dirty="0" smtClean="0">
                <a:solidFill>
                  <a:srgbClr val="575757"/>
                </a:solidFill>
              </a:rPr>
              <a:t>As with your password you will need to make a note of </a:t>
            </a:r>
          </a:p>
          <a:p>
            <a:pPr algn="ctr"/>
            <a:r>
              <a:rPr lang="en-GB" sz="900" dirty="0" smtClean="0">
                <a:solidFill>
                  <a:srgbClr val="575757"/>
                </a:solidFill>
              </a:rPr>
              <a:t>                  your Government Gateway ID (this will be your user ID </a:t>
            </a:r>
          </a:p>
          <a:p>
            <a:pPr algn="ctr"/>
            <a:r>
              <a:rPr lang="en-GB" sz="900" dirty="0" smtClean="0">
                <a:solidFill>
                  <a:srgbClr val="575757"/>
                </a:solidFill>
              </a:rPr>
              <a:t>                when logging into IPAFFS) and save in a </a:t>
            </a:r>
            <a:r>
              <a:rPr lang="en-GB" sz="900" dirty="0">
                <a:solidFill>
                  <a:srgbClr val="575757"/>
                </a:solidFill>
              </a:rPr>
              <a:t>s</a:t>
            </a:r>
            <a:r>
              <a:rPr lang="en-GB" sz="900" dirty="0" smtClean="0">
                <a:solidFill>
                  <a:srgbClr val="575757"/>
                </a:solidFill>
              </a:rPr>
              <a:t>ecure place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16398" y="6209153"/>
            <a:ext cx="3120618" cy="42706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 smtClean="0">
                <a:solidFill>
                  <a:srgbClr val="575757"/>
                </a:solidFill>
              </a:rPr>
              <a:t>Hint: You will also be asked to create a recovery word in</a:t>
            </a:r>
          </a:p>
          <a:p>
            <a:r>
              <a:rPr lang="en-GB" sz="900" b="1" dirty="0" smtClean="0">
                <a:solidFill>
                  <a:srgbClr val="575757"/>
                </a:solidFill>
              </a:rPr>
              <a:t>          Addition to a password.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           Remember to make a note of your password and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</a:t>
            </a:r>
            <a:r>
              <a:rPr lang="en-GB" sz="900" dirty="0" smtClean="0">
                <a:solidFill>
                  <a:srgbClr val="575757"/>
                </a:solidFill>
              </a:rPr>
              <a:t>          recovery   word as this will be required each time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</a:t>
            </a:r>
            <a:r>
              <a:rPr lang="en-GB" sz="900" dirty="0" smtClean="0">
                <a:solidFill>
                  <a:srgbClr val="575757"/>
                </a:solidFill>
              </a:rPr>
              <a:t>          you access IPAFFS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7037" y="911067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Select ‘Create Sign in Details’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9380" y="5891684"/>
            <a:ext cx="3506030" cy="6881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 smtClean="0">
                <a:solidFill>
                  <a:srgbClr val="575757"/>
                </a:solidFill>
              </a:rPr>
              <a:t>Hint: </a:t>
            </a:r>
            <a:r>
              <a:rPr lang="en-GB" sz="900" dirty="0" smtClean="0">
                <a:solidFill>
                  <a:srgbClr val="575757"/>
                </a:solidFill>
              </a:rPr>
              <a:t>Once you have read ‘T&amp;C’s’ and ‘Privacy Notice’ </a:t>
            </a:r>
          </a:p>
          <a:p>
            <a:pPr algn="ctr"/>
            <a:r>
              <a:rPr lang="en-GB" sz="900" dirty="0">
                <a:solidFill>
                  <a:srgbClr val="575757"/>
                </a:solidFill>
              </a:rPr>
              <a:t> </a:t>
            </a:r>
            <a:r>
              <a:rPr lang="en-GB" sz="900" dirty="0" smtClean="0">
                <a:solidFill>
                  <a:srgbClr val="575757"/>
                </a:solidFill>
              </a:rPr>
              <a:t>       you will then go on to create your Defra Account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90262" y="2583106"/>
            <a:ext cx="317289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 smtClean="0">
                <a:solidFill>
                  <a:srgbClr val="575757"/>
                </a:solidFill>
              </a:rPr>
              <a:t>Hint: </a:t>
            </a:r>
            <a:r>
              <a:rPr lang="en-GB" sz="900" dirty="0" smtClean="0">
                <a:solidFill>
                  <a:srgbClr val="575757"/>
                </a:solidFill>
              </a:rPr>
              <a:t>Please check your junk / spam folder if code not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             received within 2 hours.</a:t>
            </a:r>
          </a:p>
        </p:txBody>
      </p:sp>
    </p:spTree>
    <p:extLst>
      <p:ext uri="{BB962C8B-B14F-4D97-AF65-F5344CB8AC3E}">
        <p14:creationId xmlns:p14="http://schemas.microsoft.com/office/powerpoint/2010/main" val="7321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 flipH="1" flipV="1">
            <a:off x="914058" y="3876497"/>
            <a:ext cx="10792644" cy="7461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8958" y="152395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Registrations continued…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4133590" y="580350"/>
            <a:ext cx="4925162" cy="57320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Choose Type of Business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189231" y="3572502"/>
            <a:ext cx="2337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Manage Account Dashboard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026400" y="3620039"/>
            <a:ext cx="4056377" cy="27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Notification Dashboard</a:t>
            </a:r>
            <a:endParaRPr lang="en-GB" sz="1200" b="1" dirty="0">
              <a:solidFill>
                <a:srgbClr val="575757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11742903" y="1021998"/>
            <a:ext cx="2062" cy="2854499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27639" y="1002124"/>
            <a:ext cx="10829970" cy="5881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 smtClean="0">
              <a:solidFill>
                <a:srgbClr val="575757"/>
              </a:solidFill>
            </a:endParaRPr>
          </a:p>
        </p:txBody>
      </p:sp>
      <p:pic>
        <p:nvPicPr>
          <p:cNvPr id="37" name="Picture 36" descr="C:\Users\X947355\AppData\Local\Microsoft\Windows\Temporary Internet Files\Content.Outlook\2K4F3NVQ\SnipImage (00D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8" y="1287154"/>
            <a:ext cx="3474988" cy="1927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X947355\AppData\Local\Microsoft\Windows\Temporary Internet Files\Content.Outlook\2K4F3NVQ\SnipImage (00E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93" y="1292739"/>
            <a:ext cx="3319028" cy="173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C:\Users\X947355\AppData\Local\Microsoft\Windows\Temporary Internet Files\Content.Outlook\2K4F3NVQ\SnipImage (00F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746" y="1270310"/>
            <a:ext cx="3072268" cy="180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C:\Users\X947355\AppData\Local\Microsoft\Windows\Temporary Internet Files\Content.Outlook\2K4F3NVQ\SnipImage (010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746" y="4147254"/>
            <a:ext cx="3072268" cy="202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C:\Users\X947355\AppData\Local\Microsoft\Windows\Temporary Internet Files\Content.Outlook\2K4F3NVQ\SnipImage (01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94" y="4160836"/>
            <a:ext cx="3319028" cy="189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C:\Users\X947355\AppData\Local\Microsoft\Windows\Temporary Internet Files\Content.Outlook\2K4F3NVQ\SnipImage (01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8" y="4163226"/>
            <a:ext cx="3474988" cy="19141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51373" y="3579336"/>
            <a:ext cx="2349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Add Users – Manage Account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866501" y="751905"/>
            <a:ext cx="2507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About Your Organisation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540" y="735952"/>
            <a:ext cx="914400" cy="2860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Choose Type of Account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0836" y="2788825"/>
            <a:ext cx="1809670" cy="66906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 smtClean="0">
              <a:solidFill>
                <a:srgbClr val="5757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5678" y="3062247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 smtClean="0">
                <a:solidFill>
                  <a:srgbClr val="575757"/>
                </a:solidFill>
              </a:rPr>
              <a:t>Hint:  </a:t>
            </a:r>
            <a:r>
              <a:rPr lang="en-GB" sz="900" dirty="0" smtClean="0">
                <a:solidFill>
                  <a:srgbClr val="575757"/>
                </a:solidFill>
              </a:rPr>
              <a:t>Once all fields are populated the section will </a:t>
            </a:r>
          </a:p>
          <a:p>
            <a:r>
              <a:rPr lang="en-GB" sz="900" dirty="0">
                <a:solidFill>
                  <a:srgbClr val="575757"/>
                </a:solidFill>
              </a:rPr>
              <a:t>s</a:t>
            </a:r>
            <a:r>
              <a:rPr lang="en-GB" sz="900" dirty="0" smtClean="0">
                <a:solidFill>
                  <a:srgbClr val="575757"/>
                </a:solidFill>
              </a:rPr>
              <a:t>ay ’Completed’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543" y="5939901"/>
            <a:ext cx="3774366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dirty="0" smtClean="0">
                <a:solidFill>
                  <a:srgbClr val="575757"/>
                </a:solidFill>
              </a:rPr>
              <a:t>Users </a:t>
            </a:r>
            <a:r>
              <a:rPr lang="en-GB" sz="900" b="1" dirty="0" smtClean="0">
                <a:solidFill>
                  <a:srgbClr val="575757"/>
                </a:solidFill>
              </a:rPr>
              <a:t>must</a:t>
            </a:r>
            <a:r>
              <a:rPr lang="en-GB" sz="900" dirty="0" smtClean="0">
                <a:solidFill>
                  <a:srgbClr val="575757"/>
                </a:solidFill>
              </a:rPr>
              <a:t> be invited by an ‘Org Admin’ to be able to use IPAFFS on</a:t>
            </a:r>
          </a:p>
          <a:p>
            <a:r>
              <a:rPr lang="en-GB" sz="900" dirty="0">
                <a:solidFill>
                  <a:srgbClr val="575757"/>
                </a:solidFill>
              </a:rPr>
              <a:t>b</a:t>
            </a:r>
            <a:r>
              <a:rPr lang="en-GB" sz="900" dirty="0" smtClean="0">
                <a:solidFill>
                  <a:srgbClr val="575757"/>
                </a:solidFill>
              </a:rPr>
              <a:t>ehalf of your organisation.</a:t>
            </a:r>
          </a:p>
          <a:p>
            <a:r>
              <a:rPr lang="en-GB" sz="900" b="1" dirty="0" smtClean="0">
                <a:solidFill>
                  <a:srgbClr val="575757"/>
                </a:solidFill>
              </a:rPr>
              <a:t>Hint:</a:t>
            </a:r>
            <a:r>
              <a:rPr lang="en-GB" sz="900" dirty="0" smtClean="0">
                <a:solidFill>
                  <a:srgbClr val="575757"/>
                </a:solidFill>
              </a:rPr>
              <a:t> To amend / remove a users access, follow the instructions on the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‘Manage account’ dashboard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4630" y="5939901"/>
            <a:ext cx="3211595" cy="75130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dirty="0" smtClean="0">
                <a:solidFill>
                  <a:srgbClr val="575757"/>
                </a:solidFill>
              </a:rPr>
              <a:t>Your dashboard will be displayed and you are now able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to raise and view notifications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2953" y="5999549"/>
            <a:ext cx="2982450" cy="7928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 smtClean="0">
                <a:solidFill>
                  <a:srgbClr val="575757"/>
                </a:solidFill>
              </a:rPr>
              <a:t>Hint:  </a:t>
            </a:r>
            <a:r>
              <a:rPr lang="en-GB" sz="900" dirty="0" smtClean="0">
                <a:solidFill>
                  <a:srgbClr val="575757"/>
                </a:solidFill>
              </a:rPr>
              <a:t>To add a user to your organisation select ‘Manage Account’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and this will display your dashboard, selecting ‘Manage Account’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next to the Organisations details will allow you to invite users</a:t>
            </a:r>
            <a:endParaRPr lang="en-GB" sz="900" dirty="0">
              <a:solidFill>
                <a:srgbClr val="575757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64797" y="665993"/>
            <a:ext cx="670248" cy="638040"/>
            <a:chOff x="858253" y="1506484"/>
            <a:chExt cx="734090" cy="638040"/>
          </a:xfrm>
        </p:grpSpPr>
        <p:sp>
          <p:nvSpPr>
            <p:cNvPr id="52" name="Oval 5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07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8044" y="662975"/>
            <a:ext cx="670248" cy="638040"/>
            <a:chOff x="858253" y="1506484"/>
            <a:chExt cx="734090" cy="638040"/>
          </a:xfrm>
        </p:grpSpPr>
        <p:sp>
          <p:nvSpPr>
            <p:cNvPr id="55" name="Oval 5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08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48787" y="665630"/>
            <a:ext cx="670248" cy="638040"/>
            <a:chOff x="858253" y="1506484"/>
            <a:chExt cx="734090" cy="638040"/>
          </a:xfrm>
        </p:grpSpPr>
        <p:sp>
          <p:nvSpPr>
            <p:cNvPr id="58" name="Oval 57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09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128572" y="3522797"/>
            <a:ext cx="670248" cy="638040"/>
            <a:chOff x="858253" y="1506484"/>
            <a:chExt cx="734090" cy="638040"/>
          </a:xfrm>
        </p:grpSpPr>
        <p:sp>
          <p:nvSpPr>
            <p:cNvPr id="61" name="Oval 60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407319" y="3532668"/>
            <a:ext cx="670248" cy="638040"/>
            <a:chOff x="858253" y="1506484"/>
            <a:chExt cx="734090" cy="638040"/>
          </a:xfrm>
        </p:grpSpPr>
        <p:sp>
          <p:nvSpPr>
            <p:cNvPr id="64" name="Oval 6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90482" y="3522797"/>
            <a:ext cx="670248" cy="638040"/>
            <a:chOff x="858253" y="1506484"/>
            <a:chExt cx="734090" cy="638040"/>
          </a:xfrm>
        </p:grpSpPr>
        <p:sp>
          <p:nvSpPr>
            <p:cNvPr id="68" name="Oval 67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12</a:t>
              </a: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173372" y="901521"/>
            <a:ext cx="275275" cy="167032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 smtClean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42443" y="3004445"/>
            <a:ext cx="3506030" cy="6881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 smtClean="0">
                <a:solidFill>
                  <a:srgbClr val="575757"/>
                </a:solidFill>
              </a:rPr>
              <a:t>Hint: </a:t>
            </a:r>
            <a:r>
              <a:rPr lang="en-GB" sz="900" dirty="0" smtClean="0">
                <a:solidFill>
                  <a:srgbClr val="575757"/>
                </a:solidFill>
              </a:rPr>
              <a:t>If your organisation is registered at Companies House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you will need your registration number</a:t>
            </a:r>
          </a:p>
        </p:txBody>
      </p:sp>
    </p:spTree>
    <p:extLst>
      <p:ext uri="{BB962C8B-B14F-4D97-AF65-F5344CB8AC3E}">
        <p14:creationId xmlns:p14="http://schemas.microsoft.com/office/powerpoint/2010/main" val="1825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814" y="2802256"/>
            <a:ext cx="9116193" cy="2326791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Business Readiness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Registration Journey – Standard User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4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0800000">
            <a:off x="190420" y="3776858"/>
            <a:ext cx="474424" cy="132857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 smtClean="0">
              <a:solidFill>
                <a:srgbClr val="FFFFFF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7440910" y="3869035"/>
            <a:ext cx="4308273" cy="1492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24130" y="3862252"/>
            <a:ext cx="6679657" cy="533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8958" y="130198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How do I register for IPAFFS? – Standard User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405674" y="663102"/>
            <a:ext cx="670248" cy="638040"/>
            <a:chOff x="858253" y="1506484"/>
            <a:chExt cx="734090" cy="638040"/>
          </a:xfrm>
        </p:grpSpPr>
        <p:sp>
          <p:nvSpPr>
            <p:cNvPr id="32" name="Oval 3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9528" y="3612710"/>
            <a:ext cx="689810" cy="465221"/>
            <a:chOff x="858253" y="1588168"/>
            <a:chExt cx="689810" cy="465221"/>
          </a:xfrm>
        </p:grpSpPr>
        <p:sp>
          <p:nvSpPr>
            <p:cNvPr id="44" name="Oval 4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253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957827" y="654295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Provide Email Details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014774" y="740831"/>
            <a:ext cx="3065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Create a Government Gateway Account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35965" y="3590585"/>
            <a:ext cx="3993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Receive Government Gateway ID 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415191" y="3508535"/>
            <a:ext cx="718125" cy="616053"/>
            <a:chOff x="872579" y="1526960"/>
            <a:chExt cx="661156" cy="565415"/>
          </a:xfrm>
        </p:grpSpPr>
        <p:sp>
          <p:nvSpPr>
            <p:cNvPr id="94" name="Oval 9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72579" y="1526960"/>
              <a:ext cx="661156" cy="56541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05</a:t>
              </a:r>
            </a:p>
          </p:txBody>
        </p:sp>
      </p:grpSp>
      <p:cxnSp>
        <p:nvCxnSpPr>
          <p:cNvPr id="104" name="Straight Connector 103"/>
          <p:cNvCxnSpPr/>
          <p:nvPr/>
        </p:nvCxnSpPr>
        <p:spPr>
          <a:xfrm>
            <a:off x="11749183" y="1017830"/>
            <a:ext cx="0" cy="2866127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32236" y="991678"/>
            <a:ext cx="10816947" cy="2615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073162" y="3633610"/>
            <a:ext cx="689810" cy="465221"/>
            <a:chOff x="858253" y="1588168"/>
            <a:chExt cx="689810" cy="465221"/>
          </a:xfrm>
        </p:grpSpPr>
        <p:sp>
          <p:nvSpPr>
            <p:cNvPr id="47" name="Oval 46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8253" y="1620253"/>
              <a:ext cx="689810" cy="41047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94212" y="771263"/>
            <a:ext cx="815331" cy="465221"/>
            <a:chOff x="807419" y="1588168"/>
            <a:chExt cx="815331" cy="465221"/>
          </a:xfrm>
        </p:grpSpPr>
        <p:sp>
          <p:nvSpPr>
            <p:cNvPr id="35" name="Oval 3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7419" y="1613571"/>
              <a:ext cx="815331" cy="43981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74511" y="760047"/>
            <a:ext cx="689810" cy="465221"/>
            <a:chOff x="845376" y="1588168"/>
            <a:chExt cx="689810" cy="465221"/>
          </a:xfrm>
        </p:grpSpPr>
        <p:sp>
          <p:nvSpPr>
            <p:cNvPr id="29" name="Oval 28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5376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 smtClean="0">
              <a:solidFill>
                <a:srgbClr val="575757"/>
              </a:solidFill>
            </a:endParaRPr>
          </a:p>
        </p:txBody>
      </p:sp>
      <p:pic>
        <p:nvPicPr>
          <p:cNvPr id="114" name="Picture 113" descr="C:\Users\X947355\AppData\Local\Microsoft\Windows\Temporary Internet Files\Content.Outlook\2K4F3NVQ\Snip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61" y="1291028"/>
            <a:ext cx="3476093" cy="144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114" descr="C:\Users\X947355\AppData\Local\Microsoft\Windows\Temporary Internet Files\Content.Outlook\2K4F3NVQ\SnipImage (008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565" y="1287970"/>
            <a:ext cx="3166251" cy="155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C:\Users\X947355\AppData\Local\Microsoft\Windows\Temporary Internet Files\Content.Outlook\2K4F3NVQ\SnipImage (009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87" y="4140665"/>
            <a:ext cx="3167885" cy="182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 descr="C:\Users\X947355\AppData\Local\Microsoft\Windows\Temporary Internet Files\Content.Outlook\2K4F3NVQ\SnipImage (00A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15" y="4136804"/>
            <a:ext cx="3365739" cy="182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C:\Users\X947355\AppData\Local\Microsoft\Windows\Temporary Internet Files\Content.Outlook\2K4F3NVQ\SnipImage (00B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32" y="4161531"/>
            <a:ext cx="3432379" cy="183781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Rectangle 120"/>
          <p:cNvSpPr/>
          <p:nvPr/>
        </p:nvSpPr>
        <p:spPr>
          <a:xfrm>
            <a:off x="8989161" y="3612110"/>
            <a:ext cx="1954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Validate Email Details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502371" y="3606958"/>
            <a:ext cx="2052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Create a Password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8789" y="2814306"/>
            <a:ext cx="4086911" cy="7155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 smtClean="0">
                <a:solidFill>
                  <a:srgbClr val="575757"/>
                </a:solidFill>
              </a:rPr>
              <a:t>Hint:  </a:t>
            </a:r>
            <a:r>
              <a:rPr lang="en-GB" sz="900" dirty="0" smtClean="0">
                <a:solidFill>
                  <a:srgbClr val="575757"/>
                </a:solidFill>
              </a:rPr>
              <a:t>Remember the first person to register your organisation </a:t>
            </a:r>
          </a:p>
          <a:p>
            <a:pPr algn="ctr"/>
            <a:r>
              <a:rPr lang="en-GB" sz="900" dirty="0" smtClean="0">
                <a:solidFill>
                  <a:srgbClr val="575757"/>
                </a:solidFill>
              </a:rPr>
              <a:t>                       will hold the ‘Org Admin’ position and will be able to invite other </a:t>
            </a:r>
          </a:p>
          <a:p>
            <a:pPr algn="ctr"/>
            <a:r>
              <a:rPr lang="en-GB" sz="900" dirty="0" smtClean="0">
                <a:solidFill>
                  <a:srgbClr val="575757"/>
                </a:solidFill>
              </a:rPr>
              <a:t>      users to your organisation and also to allocate </a:t>
            </a:r>
            <a:r>
              <a:rPr lang="en-GB" sz="900" dirty="0">
                <a:solidFill>
                  <a:srgbClr val="575757"/>
                </a:solidFill>
              </a:rPr>
              <a:t>r</a:t>
            </a:r>
            <a:r>
              <a:rPr lang="en-GB" sz="900" dirty="0" smtClean="0">
                <a:solidFill>
                  <a:srgbClr val="575757"/>
                </a:solidFill>
              </a:rPr>
              <a:t>oles.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  </a:t>
            </a:r>
            <a:endParaRPr lang="en-GB" sz="900" dirty="0">
              <a:solidFill>
                <a:srgbClr val="575757"/>
              </a:solidFill>
            </a:endParaRPr>
          </a:p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We highly recommend that you have multiple ‘Org Admins’ within 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y</a:t>
            </a:r>
            <a:r>
              <a:rPr lang="en-GB" sz="900" b="1" dirty="0" smtClean="0">
                <a:solidFill>
                  <a:schemeClr val="tx1"/>
                </a:solidFill>
              </a:rPr>
              <a:t>our </a:t>
            </a:r>
            <a:r>
              <a:rPr lang="en-GB" sz="900" b="1" dirty="0">
                <a:solidFill>
                  <a:schemeClr val="tx1"/>
                </a:solidFill>
              </a:rPr>
              <a:t>o</a:t>
            </a:r>
            <a:r>
              <a:rPr lang="en-GB" sz="900" b="1" dirty="0" smtClean="0">
                <a:solidFill>
                  <a:schemeClr val="tx1"/>
                </a:solidFill>
              </a:rPr>
              <a:t>rganisation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55368" y="2517473"/>
            <a:ext cx="317289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 smtClean="0">
                <a:solidFill>
                  <a:srgbClr val="575757"/>
                </a:solidFill>
              </a:rPr>
              <a:t>Hint: </a:t>
            </a:r>
            <a:r>
              <a:rPr lang="en-GB" sz="900" dirty="0" smtClean="0">
                <a:solidFill>
                  <a:srgbClr val="575757"/>
                </a:solidFill>
              </a:rPr>
              <a:t>Please note your </a:t>
            </a:r>
            <a:r>
              <a:rPr lang="en-GB" sz="900" dirty="0">
                <a:solidFill>
                  <a:srgbClr val="575757"/>
                </a:solidFill>
              </a:rPr>
              <a:t>e</a:t>
            </a:r>
            <a:r>
              <a:rPr lang="en-GB" sz="900" dirty="0" smtClean="0">
                <a:solidFill>
                  <a:srgbClr val="575757"/>
                </a:solidFill>
              </a:rPr>
              <a:t>mail is unique and can only be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</a:t>
            </a:r>
            <a:r>
              <a:rPr lang="en-GB" sz="900" dirty="0" smtClean="0">
                <a:solidFill>
                  <a:srgbClr val="575757"/>
                </a:solidFill>
              </a:rPr>
              <a:t>           registered once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575" y="5833530"/>
            <a:ext cx="3994499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dirty="0" smtClean="0">
                <a:solidFill>
                  <a:srgbClr val="575757"/>
                </a:solidFill>
              </a:rPr>
              <a:t>Once you have created your recovery word you will receive a unique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Government Gateway ID.   </a:t>
            </a:r>
          </a:p>
          <a:p>
            <a:r>
              <a:rPr lang="en-GB" sz="900" b="1" dirty="0" smtClean="0">
                <a:solidFill>
                  <a:srgbClr val="575757"/>
                </a:solidFill>
              </a:rPr>
              <a:t>Hint: </a:t>
            </a:r>
            <a:r>
              <a:rPr lang="en-GB" sz="900" dirty="0" smtClean="0">
                <a:solidFill>
                  <a:srgbClr val="575757"/>
                </a:solidFill>
              </a:rPr>
              <a:t>As with your password you will need to make a note of your Government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Gateway ID (this will be your user ID when logging into IPAFFS) and save in a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secure place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3993" y="5854018"/>
            <a:ext cx="3120618" cy="58649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 smtClean="0">
                <a:solidFill>
                  <a:srgbClr val="575757"/>
                </a:solidFill>
              </a:rPr>
              <a:t>Hint: </a:t>
            </a:r>
            <a:r>
              <a:rPr lang="en-GB" sz="900" dirty="0" smtClean="0">
                <a:solidFill>
                  <a:srgbClr val="575757"/>
                </a:solidFill>
              </a:rPr>
              <a:t>Remember to make a note of your password and recovery</a:t>
            </a:r>
          </a:p>
          <a:p>
            <a:pPr algn="ctr"/>
            <a:r>
              <a:rPr lang="en-GB" sz="900" dirty="0" smtClean="0">
                <a:solidFill>
                  <a:srgbClr val="575757"/>
                </a:solidFill>
              </a:rPr>
              <a:t>word as this will be required each time you access IPAFFS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12369" y="911067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Select ‘Create Sign in Details’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47005" y="713228"/>
            <a:ext cx="1535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Invitation received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1886" y="2457186"/>
            <a:ext cx="3257698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 smtClean="0">
                <a:solidFill>
                  <a:srgbClr val="575757"/>
                </a:solidFill>
              </a:rPr>
              <a:t>Hint:  </a:t>
            </a:r>
            <a:r>
              <a:rPr lang="en-GB" sz="900" dirty="0" smtClean="0">
                <a:solidFill>
                  <a:srgbClr val="575757"/>
                </a:solidFill>
              </a:rPr>
              <a:t>You can only access IPAFFS if you receive an invitation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</a:t>
            </a:r>
            <a:r>
              <a:rPr lang="en-GB" sz="900" dirty="0" smtClean="0">
                <a:solidFill>
                  <a:srgbClr val="575757"/>
                </a:solidFill>
              </a:rPr>
              <a:t>          via email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576293" y="5690065"/>
            <a:ext cx="317289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 smtClean="0">
                <a:solidFill>
                  <a:srgbClr val="575757"/>
                </a:solidFill>
              </a:rPr>
              <a:t>Hint: </a:t>
            </a:r>
            <a:r>
              <a:rPr lang="en-GB" sz="900" dirty="0" smtClean="0">
                <a:solidFill>
                  <a:srgbClr val="575757"/>
                </a:solidFill>
              </a:rPr>
              <a:t>Please check your junk / spam  folder if code not  received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within 2 hours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86" y="1313363"/>
            <a:ext cx="3611800" cy="14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958" y="152395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Registrations continued…</a:t>
            </a:r>
            <a:endParaRPr lang="en-GB" dirty="0"/>
          </a:p>
        </p:txBody>
      </p:sp>
      <p:sp>
        <p:nvSpPr>
          <p:cNvPr id="100" name="Rectangle 99"/>
          <p:cNvSpPr/>
          <p:nvPr/>
        </p:nvSpPr>
        <p:spPr>
          <a:xfrm>
            <a:off x="8179263" y="696542"/>
            <a:ext cx="4056377" cy="27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Notification Dashboard</a:t>
            </a:r>
            <a:endParaRPr lang="en-GB" sz="1200" b="1" dirty="0">
              <a:solidFill>
                <a:srgbClr val="575757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927639" y="1002124"/>
            <a:ext cx="10829970" cy="5881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 smtClean="0">
              <a:solidFill>
                <a:srgbClr val="575757"/>
              </a:solidFill>
            </a:endParaRPr>
          </a:p>
        </p:txBody>
      </p:sp>
      <p:pic>
        <p:nvPicPr>
          <p:cNvPr id="40" name="Picture 39" descr="C:\Users\X947355\AppData\Local\Microsoft\Windows\Temporary Internet Files\Content.Outlook\2K4F3NVQ\SnipImage (010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67" y="1263307"/>
            <a:ext cx="3072268" cy="186554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/>
        </p:nvSpPr>
        <p:spPr>
          <a:xfrm>
            <a:off x="5088888" y="672243"/>
            <a:ext cx="2507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About You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0836" y="2788825"/>
            <a:ext cx="1809670" cy="66906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 smtClean="0">
              <a:solidFill>
                <a:srgbClr val="5757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3768" y="3020063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 smtClean="0">
                <a:solidFill>
                  <a:srgbClr val="575757"/>
                </a:solidFill>
              </a:rPr>
              <a:t>Hint: </a:t>
            </a:r>
            <a:r>
              <a:rPr lang="en-GB" sz="900" dirty="0" smtClean="0">
                <a:solidFill>
                  <a:srgbClr val="575757"/>
                </a:solidFill>
              </a:rPr>
              <a:t>Once all fields are populated the section will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          say ’Completed’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8424" y="2907465"/>
            <a:ext cx="3211595" cy="75130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 smtClean="0">
                <a:solidFill>
                  <a:srgbClr val="575757"/>
                </a:solidFill>
              </a:rPr>
              <a:t>Your dashboard will be displayed and you are now able </a:t>
            </a:r>
          </a:p>
          <a:p>
            <a:pPr algn="ctr"/>
            <a:r>
              <a:rPr lang="en-GB" sz="900" dirty="0" smtClean="0">
                <a:solidFill>
                  <a:srgbClr val="575757"/>
                </a:solidFill>
              </a:rPr>
              <a:t>to raise and view notifications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64797" y="665993"/>
            <a:ext cx="670248" cy="638040"/>
            <a:chOff x="858253" y="1506484"/>
            <a:chExt cx="734090" cy="638040"/>
          </a:xfrm>
        </p:grpSpPr>
        <p:sp>
          <p:nvSpPr>
            <p:cNvPr id="52" name="Oval 5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07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8044" y="662975"/>
            <a:ext cx="670248" cy="638040"/>
            <a:chOff x="858253" y="1506484"/>
            <a:chExt cx="734090" cy="638040"/>
          </a:xfrm>
        </p:grpSpPr>
        <p:sp>
          <p:nvSpPr>
            <p:cNvPr id="55" name="Oval 5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08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48787" y="665630"/>
            <a:ext cx="670248" cy="638040"/>
            <a:chOff x="858253" y="1506484"/>
            <a:chExt cx="734090" cy="638040"/>
          </a:xfrm>
        </p:grpSpPr>
        <p:sp>
          <p:nvSpPr>
            <p:cNvPr id="58" name="Oval 57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09</a:t>
              </a: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173372" y="901521"/>
            <a:ext cx="275275" cy="167032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 smtClean="0">
              <a:solidFill>
                <a:srgbClr val="FFFFFF"/>
              </a:solidFill>
            </a:endParaRPr>
          </a:p>
        </p:txBody>
      </p:sp>
      <p:pic>
        <p:nvPicPr>
          <p:cNvPr id="45" name="Picture 44" descr="C:\Users\X947355\AppData\Local\Microsoft\Windows\Temporary Internet Files\Content.Outlook\2K4F3NVQ\SnipImage (00C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3" y="1269178"/>
            <a:ext cx="3435035" cy="177545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45"/>
          <p:cNvSpPr/>
          <p:nvPr/>
        </p:nvSpPr>
        <p:spPr>
          <a:xfrm>
            <a:off x="1284366" y="710624"/>
            <a:ext cx="2228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75757"/>
                </a:solidFill>
              </a:rPr>
              <a:t>Now register for IPAFFS</a:t>
            </a:r>
            <a:endParaRPr lang="en-GB" sz="1200" b="1" dirty="0">
              <a:solidFill>
                <a:srgbClr val="575757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5115" y="2982730"/>
            <a:ext cx="3506030" cy="6881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 smtClean="0">
                <a:solidFill>
                  <a:srgbClr val="575757"/>
                </a:solidFill>
              </a:rPr>
              <a:t>Hint: </a:t>
            </a:r>
            <a:r>
              <a:rPr lang="en-GB" sz="900" dirty="0" smtClean="0">
                <a:solidFill>
                  <a:srgbClr val="575757"/>
                </a:solidFill>
              </a:rPr>
              <a:t>Once you have read ‘T&amp;C’s’ and ‘Privacy Notice’ you will then </a:t>
            </a:r>
          </a:p>
          <a:p>
            <a:r>
              <a:rPr lang="en-GB" sz="900" dirty="0" smtClean="0">
                <a:solidFill>
                  <a:srgbClr val="575757"/>
                </a:solidFill>
              </a:rPr>
              <a:t>        go on to create your Defra Account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25" y="1239243"/>
            <a:ext cx="2694415" cy="18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2_BCG Grid 16:9">
  <a:themeElements>
    <a:clrScheme name="defr">
      <a:dk1>
        <a:sysClr val="windowText" lastClr="000000"/>
      </a:dk1>
      <a:lt1>
        <a:sysClr val="window" lastClr="FFFFFF"/>
      </a:lt1>
      <a:dk2>
        <a:srgbClr val="00B050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007BC4"/>
      </a:hlink>
      <a:folHlink>
        <a:srgbClr val="6D30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babd5ee-c98c-4a9b-aa64-c82fd249b873" ContentTypeId="0x010100F686F50C4F4FBE4DBC200A01334D69F2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efra Presentation" ma:contentTypeID="0x010100F686F50C4F4FBE4DBC200A01334D69F2010100293BF1D17831BD46BFB543243062A8C9" ma:contentTypeVersion="0" ma:contentTypeDescription="Presentation document" ma:contentTypeScope="" ma:versionID="616d58caf01b3b3c35a9a1e5e1dff9cd">
  <xsd:schema xmlns:xsd="http://www.w3.org/2001/XMLSchema" xmlns:xs="http://www.w3.org/2001/XMLSchema" xmlns:p="http://schemas.microsoft.com/office/2006/metadata/properties" xmlns:ns2="41b3ec6c-eebd-4435-b1cb-6f93f025f7d1" targetNamespace="http://schemas.microsoft.com/office/2006/metadata/properties" ma:root="true" ma:fieldsID="aa2290bd1654593ef7c186b4bb5945cb" ns2:_="">
    <xsd:import namespace="41b3ec6c-eebd-4435-b1cb-6f93f025f7d1"/>
    <xsd:element name="properties">
      <xsd:complexType>
        <xsd:sequence>
          <xsd:element name="documentManagement">
            <xsd:complexType>
              <xsd:all>
                <xsd:element ref="ns2:bcb1675984d34ae3a1ed6b6e433c98de" minOccurs="0"/>
                <xsd:element ref="ns2:TaxCatchAll" minOccurs="0"/>
                <xsd:element ref="ns2:TaxCatchAllLabel" minOccurs="0"/>
                <xsd:element ref="ns2:peb8f3fab875401ca34a9f28cac4640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3ec6c-eebd-4435-b1cb-6f93f025f7d1" elementFormDefault="qualified">
    <xsd:import namespace="http://schemas.microsoft.com/office/2006/documentManagement/types"/>
    <xsd:import namespace="http://schemas.microsoft.com/office/infopath/2007/PartnerControls"/>
    <xsd:element name="bcb1675984d34ae3a1ed6b6e433c98de" ma:index="8" nillable="true" ma:taxonomy="true" ma:internalName="bcb1675984d34ae3a1ed6b6e433c98de" ma:taxonomyFieldName="Directorate" ma:displayName="Directorate" ma:default="" ma:fieldId="{bcb16759-84d3-4ae3-a1ed-6b6e433c98de}" ma:sspId="fbabd5ee-c98c-4a9b-aa64-c82fd249b873" ma:termSetId="a3042207-bc74-4e42-93b3-dbb4e6115b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ce45e0a4-74f0-41db-b90b-1c3248e21f9b}" ma:internalName="TaxCatchAll" ma:showField="CatchAllData" ma:web="8344ce34-14a5-496e-ab9e-f581766bde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ce45e0a4-74f0-41db-b90b-1c3248e21f9b}" ma:internalName="TaxCatchAllLabel" ma:readOnly="true" ma:showField="CatchAllDataLabel" ma:web="8344ce34-14a5-496e-ab9e-f581766bde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b8f3fab875401ca34a9f28cac46400" ma:index="12" nillable="true" ma:taxonomy="true" ma:internalName="peb8f3fab875401ca34a9f28cac46400" ma:taxonomyFieldName="SecurityClassification" ma:displayName="SecurityClassification" ma:default="" ma:fieldId="{9eb8f3fa-b875-401c-a34a-9f28cac46400}" ma:sspId="fbabd5ee-c98c-4a9b-aa64-c82fd249b873" ma:termSetId="cb8bbbf2-2a11-43af-a18e-40ed7c8e4b1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b8f3fab875401ca34a9f28cac46400 xmlns="41b3ec6c-eebd-4435-b1cb-6f93f025f7d1">
      <Terms xmlns="http://schemas.microsoft.com/office/infopath/2007/PartnerControls"/>
    </peb8f3fab875401ca34a9f28cac46400>
    <TaxCatchAll xmlns="41b3ec6c-eebd-4435-b1cb-6f93f025f7d1"/>
    <bcb1675984d34ae3a1ed6b6e433c98de xmlns="41b3ec6c-eebd-4435-b1cb-6f93f025f7d1">
      <Terms xmlns="http://schemas.microsoft.com/office/infopath/2007/PartnerControls"/>
    </bcb1675984d34ae3a1ed6b6e433c98de>
  </documentManagement>
</p:properties>
</file>

<file path=customXml/itemProps1.xml><?xml version="1.0" encoding="utf-8"?>
<ds:datastoreItem xmlns:ds="http://schemas.openxmlformats.org/officeDocument/2006/customXml" ds:itemID="{53C33177-CC82-4C02-B338-9457FCF98F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E98A2E-259E-40D9-A2B9-895A934254D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8886211-AC63-43D5-A9F0-4ACEEF202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3ec6c-eebd-4435-b1cb-6f93f025f7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A30D5BA-9437-4808-8766-3D6FA8AB718D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41b3ec6c-eebd-4435-b1cb-6f93f025f7d1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5159</TotalTime>
  <Words>692</Words>
  <Application>Microsoft Office PowerPoint</Application>
  <PresentationFormat>Widescreen</PresentationFormat>
  <Paragraphs>110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2_BCG Grid 16:9</vt:lpstr>
      <vt:lpstr>think-cell Slide</vt:lpstr>
      <vt:lpstr> Business Readiness  Registration Journey – Org Admin</vt:lpstr>
      <vt:lpstr>PowerPoint Presentation</vt:lpstr>
      <vt:lpstr>PowerPoint Presentation</vt:lpstr>
      <vt:lpstr> Business Readiness  Registration Journey – Standard User</vt:lpstr>
      <vt:lpstr>PowerPoint Presentation</vt:lpstr>
      <vt:lpstr>PowerPoint Presentation</vt:lpstr>
    </vt:vector>
  </TitlesOfParts>
  <Company>Defra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 Readiness Interviews, 04 February 2019</dc:title>
  <dc:creator>Rich, Stephanie</dc:creator>
  <cp:lastModifiedBy>Trotter, Marie (DEFRA)</cp:lastModifiedBy>
  <cp:revision>241</cp:revision>
  <cp:lastPrinted>2019-02-05T10:00:42Z</cp:lastPrinted>
  <dcterms:created xsi:type="dcterms:W3CDTF">2019-02-04T09:36:38Z</dcterms:created>
  <dcterms:modified xsi:type="dcterms:W3CDTF">2020-02-20T16:47:55Z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0x010100F686F50C4F4FBE4DBC200A01334D69F2010100293BF1D17831BD46BFB543243062A8C9</vt:lpwstr>
  </property>
  <property fmtid="{D5CDD505-2E9C-101B-9397-08002B2CF9AE}" pid="3" name="Directorate">
    <vt:lpwstr/>
  </property>
  <property fmtid="{D5CDD505-2E9C-101B-9397-08002B2CF9AE}" pid="4" name="SecurityClassification">
    <vt:lpwstr/>
  </property>
</Properties>
</file>