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5" r:id="rId8"/>
    <p:sldId id="264" r:id="rId9"/>
    <p:sldId id="266" r:id="rId10"/>
    <p:sldId id="267" r:id="rId11"/>
    <p:sldId id="268" r:id="rId12"/>
    <p:sldId id="269" r:id="rId13"/>
    <p:sldId id="270"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FDFBC-6139-42C5-9263-8B47981064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87094C-351F-4E10-B34A-C2A5B4ED7F7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7FEA6FF-D920-45CB-AAA4-178AFDBA3A2A}"/>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5" name="Footer Placeholder 4">
            <a:extLst>
              <a:ext uri="{FF2B5EF4-FFF2-40B4-BE49-F238E27FC236}">
                <a16:creationId xmlns:a16="http://schemas.microsoft.com/office/drawing/2014/main" id="{E8E4B2D8-E785-4CD4-B944-00A5B0520A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5DF875-E38B-403E-A88C-B65DF9E891DE}"/>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4025863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31B22-E0FA-4B45-95BA-AAEAED7ACB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E4EB3A-9137-4A6C-9C48-6C9557C96C9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9F639-C3EE-4303-ABFE-883F7D64F2B8}"/>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5" name="Footer Placeholder 4">
            <a:extLst>
              <a:ext uri="{FF2B5EF4-FFF2-40B4-BE49-F238E27FC236}">
                <a16:creationId xmlns:a16="http://schemas.microsoft.com/office/drawing/2014/main" id="{C2BF9BEF-26AA-4F7D-80BF-21A7B720A9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2B970F-ABA6-433C-90DF-59CF3FA9F3CA}"/>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2961183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1DE69B-BD01-4604-B212-02B6D92DFC4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A71F1B-6234-4254-BC8D-DFF878149B9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1E4E6-AA09-48F2-915D-FB3117B0EA88}"/>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5" name="Footer Placeholder 4">
            <a:extLst>
              <a:ext uri="{FF2B5EF4-FFF2-40B4-BE49-F238E27FC236}">
                <a16:creationId xmlns:a16="http://schemas.microsoft.com/office/drawing/2014/main" id="{996E7045-D596-4651-9C95-741132872A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38B65E-8293-4DC4-888A-1C410FE6B701}"/>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72311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BBE6E9-59CE-41E7-9B6B-FBDDF5BA88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7FD6FA2-4643-4287-9899-98502602E7C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ADB4EB-A01E-4720-9160-45A221DF4DF9}"/>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5" name="Footer Placeholder 4">
            <a:extLst>
              <a:ext uri="{FF2B5EF4-FFF2-40B4-BE49-F238E27FC236}">
                <a16:creationId xmlns:a16="http://schemas.microsoft.com/office/drawing/2014/main" id="{49ED9C33-409E-409F-A2C9-004BD6DAB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8E206E-A105-475A-BEF3-12313813CBAF}"/>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261895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C7C29-9814-4143-892A-8890B81DB8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72D823-986E-4E54-AA57-5CCDD1827A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45C1669-9FDA-4F07-9FCF-27F219CD4689}"/>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5" name="Footer Placeholder 4">
            <a:extLst>
              <a:ext uri="{FF2B5EF4-FFF2-40B4-BE49-F238E27FC236}">
                <a16:creationId xmlns:a16="http://schemas.microsoft.com/office/drawing/2014/main" id="{6EC70745-827C-4FB7-AB68-498B87B8F7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7261E0-52BD-417C-99FD-E020E6E48BDE}"/>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3084732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E4B83-6F5D-461B-80A9-0A2D755A32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6AA14B-EE4F-4E1A-B1A2-9FB5F0F3005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1277ED-B155-4995-9A57-853B9CD53B5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8C99C62-EB93-472C-A72C-5F6216B7FD7F}"/>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6" name="Footer Placeholder 5">
            <a:extLst>
              <a:ext uri="{FF2B5EF4-FFF2-40B4-BE49-F238E27FC236}">
                <a16:creationId xmlns:a16="http://schemas.microsoft.com/office/drawing/2014/main" id="{B7EA114E-D246-41A0-8FF8-903B8F38FA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A7D2D-62AF-44DA-8850-F665F5CDCF2D}"/>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141205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FCE38-1789-4592-AAB8-E094157769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9017-3E0E-4BBC-B7B7-0D34F87BA6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9395F7-E7E0-4ACE-81F9-5DEDA150C3B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2046E4B-EF9A-409E-95E5-53AB29BB3C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B22F104-F8F4-4314-8D77-B276F33D63B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DB4C3E-99F6-45CD-8B1F-049BDCD31993}"/>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8" name="Footer Placeholder 7">
            <a:extLst>
              <a:ext uri="{FF2B5EF4-FFF2-40B4-BE49-F238E27FC236}">
                <a16:creationId xmlns:a16="http://schemas.microsoft.com/office/drawing/2014/main" id="{7D7976E7-9C25-46C7-A0B9-CDA8E80F993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FA58EB1-8FA4-40AE-BB4A-DBB56CDB947B}"/>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2550830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C7D42-94F3-4C56-B0F0-566483B17F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E3A25B0-2736-4CE6-A293-A8F9B9199317}"/>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4" name="Footer Placeholder 3">
            <a:extLst>
              <a:ext uri="{FF2B5EF4-FFF2-40B4-BE49-F238E27FC236}">
                <a16:creationId xmlns:a16="http://schemas.microsoft.com/office/drawing/2014/main" id="{DF013C47-671C-4B7A-8AB5-F984A8062B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84E42C-A1AC-4C26-9A0C-A3033CA3784E}"/>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4101653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F4C4F1-5A55-4CF7-BBA5-1B5535267A0E}"/>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3" name="Footer Placeholder 2">
            <a:extLst>
              <a:ext uri="{FF2B5EF4-FFF2-40B4-BE49-F238E27FC236}">
                <a16:creationId xmlns:a16="http://schemas.microsoft.com/office/drawing/2014/main" id="{5553AA74-5B5C-4ADC-8700-7F1E2C59123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F729E5F-9BA8-465F-97D5-99B5FDE2FB9E}"/>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788330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BF4DC-A039-4DA9-A728-9AD929B862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26ECE6-FA25-4FCF-AD78-7644FB2EB4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4A61AB6-96DE-4474-9FBA-17E023A9D0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CCDFD4-3FB3-4828-848E-5717FC3F42BC}"/>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6" name="Footer Placeholder 5">
            <a:extLst>
              <a:ext uri="{FF2B5EF4-FFF2-40B4-BE49-F238E27FC236}">
                <a16:creationId xmlns:a16="http://schemas.microsoft.com/office/drawing/2014/main" id="{D5F4A62F-2D5F-4867-888E-21E5E484D9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75BA6F-762A-4B3B-92D5-1C5368BFFB10}"/>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755633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9FD68-469B-439A-A7DA-5F5476641B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484D1F8-A0EF-4931-8B8B-A0DD978ED3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BF1FAA6-3C6C-413F-A867-F7E2E87F87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D94A63B-B2DA-4C30-8B1E-49E465B93B8D}"/>
              </a:ext>
            </a:extLst>
          </p:cNvPr>
          <p:cNvSpPr>
            <a:spLocks noGrp="1"/>
          </p:cNvSpPr>
          <p:nvPr>
            <p:ph type="dt" sz="half" idx="10"/>
          </p:nvPr>
        </p:nvSpPr>
        <p:spPr/>
        <p:txBody>
          <a:bodyPr/>
          <a:lstStyle/>
          <a:p>
            <a:fld id="{86B36CE8-AB5B-4988-A526-577AC815086B}" type="datetimeFigureOut">
              <a:rPr lang="en-US" smtClean="0"/>
              <a:t>3/5/2018</a:t>
            </a:fld>
            <a:endParaRPr lang="en-US"/>
          </a:p>
        </p:txBody>
      </p:sp>
      <p:sp>
        <p:nvSpPr>
          <p:cNvPr id="6" name="Footer Placeholder 5">
            <a:extLst>
              <a:ext uri="{FF2B5EF4-FFF2-40B4-BE49-F238E27FC236}">
                <a16:creationId xmlns:a16="http://schemas.microsoft.com/office/drawing/2014/main" id="{420BE11B-425F-493D-A159-AB63E0351D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032E16-2DA9-47F9-8236-8B175B14EF1F}"/>
              </a:ext>
            </a:extLst>
          </p:cNvPr>
          <p:cNvSpPr>
            <a:spLocks noGrp="1"/>
          </p:cNvSpPr>
          <p:nvPr>
            <p:ph type="sldNum" sz="quarter" idx="12"/>
          </p:nvPr>
        </p:nvSpPr>
        <p:spPr/>
        <p:txBody>
          <a:bodyPr/>
          <a:lstStyle/>
          <a:p>
            <a:fld id="{6AB1EE8E-44FF-46ED-BC35-68E7C9E8535F}" type="slidenum">
              <a:rPr lang="en-US" smtClean="0"/>
              <a:t>‹#›</a:t>
            </a:fld>
            <a:endParaRPr lang="en-US"/>
          </a:p>
        </p:txBody>
      </p:sp>
    </p:spTree>
    <p:extLst>
      <p:ext uri="{BB962C8B-B14F-4D97-AF65-F5344CB8AC3E}">
        <p14:creationId xmlns:p14="http://schemas.microsoft.com/office/powerpoint/2010/main" val="983574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7C28233-124A-4304-9FB9-DC8B82FD3C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2C43CD-0032-4A3A-B0CD-F5DCF03E4E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9EA333-A5B8-41C7-8351-233AA6D6CA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B36CE8-AB5B-4988-A526-577AC815086B}" type="datetimeFigureOut">
              <a:rPr lang="en-US" smtClean="0"/>
              <a:t>3/5/2018</a:t>
            </a:fld>
            <a:endParaRPr lang="en-US"/>
          </a:p>
        </p:txBody>
      </p:sp>
      <p:sp>
        <p:nvSpPr>
          <p:cNvPr id="5" name="Footer Placeholder 4">
            <a:extLst>
              <a:ext uri="{FF2B5EF4-FFF2-40B4-BE49-F238E27FC236}">
                <a16:creationId xmlns:a16="http://schemas.microsoft.com/office/drawing/2014/main" id="{F85E179D-82B5-4570-BB52-CFEA1B7F7F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961F91-6678-459C-ADE7-08B362193B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1EE8E-44FF-46ED-BC35-68E7C9E8535F}" type="slidenum">
              <a:rPr lang="en-US" smtClean="0"/>
              <a:t>‹#›</a:t>
            </a:fld>
            <a:endParaRPr lang="en-US"/>
          </a:p>
        </p:txBody>
      </p:sp>
    </p:spTree>
    <p:extLst>
      <p:ext uri="{BB962C8B-B14F-4D97-AF65-F5344CB8AC3E}">
        <p14:creationId xmlns:p14="http://schemas.microsoft.com/office/powerpoint/2010/main" val="1186652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rs.usda.gov/ARSUserFiles/50302000/BVD2005/Produce2_Grooms_Hout.pdf" TargetMode="External"/><Relationship Id="rId2" Type="http://schemas.openxmlformats.org/officeDocument/2006/relationships/hyperlink" Target="https://www.aphis.usda.gov/animal_health/emergingissues/downloads/bvdinfosheet.pdf" TargetMode="External"/><Relationship Id="rId1" Type="http://schemas.openxmlformats.org/officeDocument/2006/relationships/slideLayout" Target="../slideLayouts/slideLayout2.xml"/><Relationship Id="rId4" Type="http://schemas.openxmlformats.org/officeDocument/2006/relationships/hyperlink" Target="https://ahdc.vet.cornell.edu/programs/NYSCHAP/docs/bvdtestnyschap07.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780FD-D5DB-43C8-9EE0-C9815A9A00EA}"/>
              </a:ext>
            </a:extLst>
          </p:cNvPr>
          <p:cNvSpPr>
            <a:spLocks noGrp="1"/>
          </p:cNvSpPr>
          <p:nvPr>
            <p:ph type="ctrTitle"/>
          </p:nvPr>
        </p:nvSpPr>
        <p:spPr/>
        <p:txBody>
          <a:bodyPr/>
          <a:lstStyle/>
          <a:p>
            <a:r>
              <a:rPr lang="en-US" dirty="0"/>
              <a:t>BVDV Overview</a:t>
            </a:r>
          </a:p>
        </p:txBody>
      </p:sp>
      <p:sp>
        <p:nvSpPr>
          <p:cNvPr id="3" name="Subtitle 2">
            <a:extLst>
              <a:ext uri="{FF2B5EF4-FFF2-40B4-BE49-F238E27FC236}">
                <a16:creationId xmlns:a16="http://schemas.microsoft.com/office/drawing/2014/main" id="{37ED6517-6B4B-454F-AD9F-DB63D9C74758}"/>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39770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4F5C6-1960-4E77-B0EA-6FF80C395A70}"/>
              </a:ext>
            </a:extLst>
          </p:cNvPr>
          <p:cNvSpPr>
            <a:spLocks noGrp="1"/>
          </p:cNvSpPr>
          <p:nvPr>
            <p:ph type="title"/>
          </p:nvPr>
        </p:nvSpPr>
        <p:spPr/>
        <p:txBody>
          <a:bodyPr/>
          <a:lstStyle/>
          <a:p>
            <a:r>
              <a:rPr lang="en-US" dirty="0"/>
              <a:t>Testing - BVDV Virus Isolation </a:t>
            </a:r>
          </a:p>
        </p:txBody>
      </p:sp>
      <p:sp>
        <p:nvSpPr>
          <p:cNvPr id="3" name="Content Placeholder 2">
            <a:extLst>
              <a:ext uri="{FF2B5EF4-FFF2-40B4-BE49-F238E27FC236}">
                <a16:creationId xmlns:a16="http://schemas.microsoft.com/office/drawing/2014/main" id="{08B03FD7-B2B6-471D-AFB8-695EE139138E}"/>
              </a:ext>
            </a:extLst>
          </p:cNvPr>
          <p:cNvSpPr>
            <a:spLocks noGrp="1"/>
          </p:cNvSpPr>
          <p:nvPr>
            <p:ph idx="1"/>
          </p:nvPr>
        </p:nvSpPr>
        <p:spPr/>
        <p:txBody>
          <a:bodyPr/>
          <a:lstStyle/>
          <a:p>
            <a:r>
              <a:rPr lang="en-US" dirty="0"/>
              <a:t>Strengths</a:t>
            </a:r>
          </a:p>
          <a:p>
            <a:pPr lvl="1"/>
            <a:r>
              <a:rPr lang="en-US" dirty="0"/>
              <a:t>Required by many regulatory agencies</a:t>
            </a:r>
          </a:p>
          <a:p>
            <a:pPr lvl="1"/>
            <a:r>
              <a:rPr lang="en-US" dirty="0"/>
              <a:t>Can be developed to be extremely sensitive through selection of BVDV sensitive cells and viral concentration. Such tests are often developed by independent testing labs</a:t>
            </a:r>
          </a:p>
          <a:p>
            <a:r>
              <a:rPr lang="en-US" dirty="0"/>
              <a:t>Weakness</a:t>
            </a:r>
          </a:p>
          <a:p>
            <a:pPr lvl="1"/>
            <a:r>
              <a:rPr lang="en-US" dirty="0"/>
              <a:t>Can be adjusted to provide desired result.  For example, use of cells less sensitive to BVDV will provide a false negative result.</a:t>
            </a:r>
          </a:p>
          <a:p>
            <a:pPr lvl="1"/>
            <a:r>
              <a:rPr lang="en-US" dirty="0"/>
              <a:t>BVDV Antibody can block the ability of cells to replicate BVDV</a:t>
            </a:r>
          </a:p>
          <a:p>
            <a:pPr lvl="1"/>
            <a:r>
              <a:rPr lang="en-US" dirty="0"/>
              <a:t>Requires weeks of incubation</a:t>
            </a:r>
          </a:p>
        </p:txBody>
      </p:sp>
    </p:spTree>
    <p:extLst>
      <p:ext uri="{BB962C8B-B14F-4D97-AF65-F5344CB8AC3E}">
        <p14:creationId xmlns:p14="http://schemas.microsoft.com/office/powerpoint/2010/main" val="2738067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88CEA-5206-42CF-9CD5-2DF271C1BE7A}"/>
              </a:ext>
            </a:extLst>
          </p:cNvPr>
          <p:cNvSpPr>
            <a:spLocks noGrp="1"/>
          </p:cNvSpPr>
          <p:nvPr>
            <p:ph type="title"/>
          </p:nvPr>
        </p:nvSpPr>
        <p:spPr/>
        <p:txBody>
          <a:bodyPr/>
          <a:lstStyle/>
          <a:p>
            <a:r>
              <a:rPr lang="en-US" dirty="0"/>
              <a:t>Testing - BVDV PCR Detection </a:t>
            </a:r>
          </a:p>
        </p:txBody>
      </p:sp>
      <p:sp>
        <p:nvSpPr>
          <p:cNvPr id="3" name="Content Placeholder 2">
            <a:extLst>
              <a:ext uri="{FF2B5EF4-FFF2-40B4-BE49-F238E27FC236}">
                <a16:creationId xmlns:a16="http://schemas.microsoft.com/office/drawing/2014/main" id="{BD149F32-E810-4740-970C-62E2BBC823AD}"/>
              </a:ext>
            </a:extLst>
          </p:cNvPr>
          <p:cNvSpPr>
            <a:spLocks noGrp="1"/>
          </p:cNvSpPr>
          <p:nvPr>
            <p:ph idx="1"/>
          </p:nvPr>
        </p:nvSpPr>
        <p:spPr/>
        <p:txBody>
          <a:bodyPr/>
          <a:lstStyle/>
          <a:p>
            <a:r>
              <a:rPr lang="en-US" dirty="0"/>
              <a:t>Strengths</a:t>
            </a:r>
          </a:p>
          <a:p>
            <a:pPr lvl="1"/>
            <a:r>
              <a:rPr lang="en-US" dirty="0"/>
              <a:t>Extremely sensitive, on the same level </a:t>
            </a:r>
            <a:r>
              <a:rPr lang="en-US" dirty="0">
                <a:solidFill>
                  <a:srgbClr val="FF0000"/>
                </a:solidFill>
              </a:rPr>
              <a:t>as</a:t>
            </a:r>
            <a:r>
              <a:rPr lang="en-US" dirty="0"/>
              <a:t> very sensitive BVD Isolation tests</a:t>
            </a:r>
          </a:p>
          <a:p>
            <a:pPr lvl="1"/>
            <a:r>
              <a:rPr lang="en-US" dirty="0"/>
              <a:t>Measures both active and inactive virus</a:t>
            </a:r>
          </a:p>
          <a:p>
            <a:pPr lvl="1"/>
            <a:r>
              <a:rPr lang="en-US" dirty="0"/>
              <a:t>Relatively quick</a:t>
            </a:r>
          </a:p>
          <a:p>
            <a:r>
              <a:rPr lang="en-US" dirty="0"/>
              <a:t>Weaknesses</a:t>
            </a:r>
          </a:p>
          <a:p>
            <a:pPr lvl="1"/>
            <a:r>
              <a:rPr lang="en-US" dirty="0"/>
              <a:t>Measures both active and inactive virus</a:t>
            </a:r>
          </a:p>
          <a:p>
            <a:pPr lvl="1"/>
            <a:endParaRPr lang="en-US" dirty="0"/>
          </a:p>
          <a:p>
            <a:pPr lvl="1"/>
            <a:endParaRPr lang="en-US" dirty="0"/>
          </a:p>
        </p:txBody>
      </p:sp>
    </p:spTree>
    <p:extLst>
      <p:ext uri="{BB962C8B-B14F-4D97-AF65-F5344CB8AC3E}">
        <p14:creationId xmlns:p14="http://schemas.microsoft.com/office/powerpoint/2010/main" val="719765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7279-B06B-40AA-B8F5-E2A293BA71BF}"/>
              </a:ext>
            </a:extLst>
          </p:cNvPr>
          <p:cNvSpPr>
            <a:spLocks noGrp="1"/>
          </p:cNvSpPr>
          <p:nvPr>
            <p:ph type="title"/>
          </p:nvPr>
        </p:nvSpPr>
        <p:spPr/>
        <p:txBody>
          <a:bodyPr/>
          <a:lstStyle/>
          <a:p>
            <a:r>
              <a:rPr lang="en-US" dirty="0"/>
              <a:t>Testing – BVDV Antibody Detection</a:t>
            </a:r>
          </a:p>
        </p:txBody>
      </p:sp>
      <p:sp>
        <p:nvSpPr>
          <p:cNvPr id="3" name="Content Placeholder 2">
            <a:extLst>
              <a:ext uri="{FF2B5EF4-FFF2-40B4-BE49-F238E27FC236}">
                <a16:creationId xmlns:a16="http://schemas.microsoft.com/office/drawing/2014/main" id="{5B6962E4-EC97-41A3-85A7-034D6DAA30F5}"/>
              </a:ext>
            </a:extLst>
          </p:cNvPr>
          <p:cNvSpPr>
            <a:spLocks noGrp="1"/>
          </p:cNvSpPr>
          <p:nvPr>
            <p:ph idx="1"/>
          </p:nvPr>
        </p:nvSpPr>
        <p:spPr/>
        <p:txBody>
          <a:bodyPr/>
          <a:lstStyle/>
          <a:p>
            <a:r>
              <a:rPr lang="en-US" dirty="0"/>
              <a:t>Strengths</a:t>
            </a:r>
          </a:p>
          <a:p>
            <a:pPr lvl="1"/>
            <a:r>
              <a:rPr lang="en-US" dirty="0"/>
              <a:t>Easy and inexpensive</a:t>
            </a:r>
          </a:p>
          <a:p>
            <a:pPr lvl="1"/>
            <a:r>
              <a:rPr lang="en-US" dirty="0"/>
              <a:t>Does not detect presence of the Virus</a:t>
            </a:r>
          </a:p>
          <a:p>
            <a:r>
              <a:rPr lang="en-US" dirty="0"/>
              <a:t>Weaknesses</a:t>
            </a:r>
          </a:p>
          <a:p>
            <a:pPr lvl="1"/>
            <a:r>
              <a:rPr lang="en-US" dirty="0"/>
              <a:t>Quantitative but not sensitive</a:t>
            </a:r>
          </a:p>
        </p:txBody>
      </p:sp>
    </p:spTree>
    <p:extLst>
      <p:ext uri="{BB962C8B-B14F-4D97-AF65-F5344CB8AC3E}">
        <p14:creationId xmlns:p14="http://schemas.microsoft.com/office/powerpoint/2010/main" val="2460906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4260-E31B-4856-B530-9A382C933142}"/>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3B3B81C6-7DC8-462C-B5F4-5BD956180FB8}"/>
              </a:ext>
            </a:extLst>
          </p:cNvPr>
          <p:cNvSpPr>
            <a:spLocks noGrp="1"/>
          </p:cNvSpPr>
          <p:nvPr>
            <p:ph idx="1"/>
          </p:nvPr>
        </p:nvSpPr>
        <p:spPr/>
        <p:txBody>
          <a:bodyPr>
            <a:normAutofit fontScale="92500" lnSpcReduction="20000"/>
          </a:bodyPr>
          <a:lstStyle/>
          <a:p>
            <a:r>
              <a:rPr lang="en-US" dirty="0"/>
              <a:t>Regulations</a:t>
            </a:r>
          </a:p>
          <a:p>
            <a:pPr marL="457200" lvl="1" indent="0">
              <a:buNone/>
            </a:pPr>
            <a:r>
              <a:rPr lang="en-US" dirty="0"/>
              <a:t>BVDV regulated by governments and pharmaceutical agencies</a:t>
            </a:r>
          </a:p>
          <a:p>
            <a:pPr lvl="2"/>
            <a:r>
              <a:rPr lang="en-US" dirty="0"/>
              <a:t>BVDV risk to cattle herds is over regulated because BVDV is a world wide disease with little differences in incidence rates between countries anywhere in the world.</a:t>
            </a:r>
          </a:p>
          <a:p>
            <a:pPr lvl="2"/>
            <a:r>
              <a:rPr lang="en-US" dirty="0"/>
              <a:t>BVDV testing for pharmaceutical use requires greater definitions of testing and additional testing.  Although common practice is to use very sensitive BVD Isolation Assays to protect cell lines</a:t>
            </a:r>
          </a:p>
          <a:p>
            <a:pPr lvl="2"/>
            <a:r>
              <a:rPr lang="en-US" dirty="0"/>
              <a:t>BVDV Testing for “research use” is usually designed to provide a negative result.</a:t>
            </a:r>
          </a:p>
          <a:p>
            <a:r>
              <a:rPr lang="en-US" dirty="0"/>
              <a:t>BVDV Free Serum</a:t>
            </a:r>
          </a:p>
          <a:p>
            <a:pPr lvl="2"/>
            <a:r>
              <a:rPr lang="en-US" dirty="0"/>
              <a:t>The gold standard for BVDV activity is BVDV Isolation but there is no standard of sensitivity</a:t>
            </a:r>
          </a:p>
          <a:p>
            <a:pPr lvl="2"/>
            <a:r>
              <a:rPr lang="en-US" dirty="0"/>
              <a:t>Serum screened in small batches can be pooled to pass to provide BVDV free serum</a:t>
            </a:r>
          </a:p>
          <a:p>
            <a:pPr lvl="2"/>
            <a:r>
              <a:rPr lang="en-US" dirty="0"/>
              <a:t>Raw Serum can be gamma irradiated to pass BVD Virus Isolation Test</a:t>
            </a:r>
          </a:p>
          <a:p>
            <a:pPr lvl="2"/>
            <a:r>
              <a:rPr lang="en-US" dirty="0"/>
              <a:t>Raw serum can be treated with BVDV antibody to provide a negative BVDV Isolation test</a:t>
            </a:r>
          </a:p>
          <a:p>
            <a:pPr lvl="2"/>
            <a:r>
              <a:rPr lang="en-US" dirty="0"/>
              <a:t>Using all three tests can determine the status of serum and the means by which the serum is BVDV free.</a:t>
            </a:r>
          </a:p>
          <a:p>
            <a:pPr lvl="2"/>
            <a:endParaRPr lang="en-US" dirty="0"/>
          </a:p>
          <a:p>
            <a:pPr lvl="2"/>
            <a:endParaRPr lang="en-US" dirty="0"/>
          </a:p>
          <a:p>
            <a:pPr lvl="1"/>
            <a:endParaRPr lang="en-US" dirty="0"/>
          </a:p>
          <a:p>
            <a:pPr lvl="1"/>
            <a:endParaRPr lang="en-US" dirty="0"/>
          </a:p>
        </p:txBody>
      </p:sp>
    </p:spTree>
    <p:extLst>
      <p:ext uri="{BB962C8B-B14F-4D97-AF65-F5344CB8AC3E}">
        <p14:creationId xmlns:p14="http://schemas.microsoft.com/office/powerpoint/2010/main" val="3102776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E1CFA-C7AF-472E-8BF5-AC5057CB0BA1}"/>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E6A3B498-9276-407E-8241-9924FC320C29}"/>
              </a:ext>
            </a:extLst>
          </p:cNvPr>
          <p:cNvSpPr>
            <a:spLocks noGrp="1"/>
          </p:cNvSpPr>
          <p:nvPr>
            <p:ph idx="1"/>
          </p:nvPr>
        </p:nvSpPr>
        <p:spPr/>
        <p:txBody>
          <a:bodyPr>
            <a:normAutofit fontScale="40000" lnSpcReduction="20000"/>
          </a:bodyPr>
          <a:lstStyle/>
          <a:p>
            <a:pPr marL="514350" indent="-514350">
              <a:buFont typeface="+mj-lt"/>
              <a:buAutoNum type="arabicPeriod"/>
            </a:pPr>
            <a:r>
              <a:rPr lang="en-US" dirty="0"/>
              <a:t>Fray; et al. (2000). The effects of bovine viral </a:t>
            </a:r>
            <a:r>
              <a:rPr lang="en-US" dirty="0" err="1"/>
              <a:t>diarrhoea</a:t>
            </a:r>
            <a:r>
              <a:rPr lang="en-US" dirty="0"/>
              <a:t> virus on cattle reproduction in relation to disease control. Animal Reproduction Science 60–61, 615–627</a:t>
            </a:r>
          </a:p>
          <a:p>
            <a:pPr marL="514350" indent="-514350">
              <a:buFont typeface="+mj-lt"/>
              <a:buAutoNum type="arabicPeriod"/>
            </a:pPr>
            <a:r>
              <a:rPr lang="en-US" dirty="0" err="1"/>
              <a:t>Ridpath</a:t>
            </a:r>
            <a:r>
              <a:rPr lang="en-US" dirty="0"/>
              <a:t>; et al. (1994). Segregation of bovine viral </a:t>
            </a:r>
            <a:r>
              <a:rPr lang="en-US" dirty="0" err="1"/>
              <a:t>diarrhoea</a:t>
            </a:r>
            <a:r>
              <a:rPr lang="en-US" dirty="0"/>
              <a:t> virus into genotypes. Virology 205 (1), 66–74.</a:t>
            </a:r>
          </a:p>
          <a:p>
            <a:pPr marL="514350" indent="-514350">
              <a:buFont typeface="+mj-lt"/>
              <a:buAutoNum type="arabicPeriod"/>
            </a:pPr>
            <a:r>
              <a:rPr lang="en-US" dirty="0"/>
              <a:t>Stahl; et al. (2010), Atypical ‘</a:t>
            </a:r>
            <a:r>
              <a:rPr lang="en-US" dirty="0" err="1"/>
              <a:t>HoBi</a:t>
            </a:r>
            <a:r>
              <a:rPr lang="en-US" dirty="0"/>
              <a:t>’-like </a:t>
            </a:r>
            <a:r>
              <a:rPr lang="en-US" dirty="0" err="1"/>
              <a:t>pestiviruses</a:t>
            </a:r>
            <a:r>
              <a:rPr lang="en-US" dirty="0"/>
              <a:t>—Recent findings and implications thereof.  Veterinary Microbiology, Volume 142, Issues 1–2, 21 April 2010, Pages 90-93</a:t>
            </a:r>
          </a:p>
          <a:p>
            <a:pPr marL="514350" indent="-514350">
              <a:buFont typeface="+mj-lt"/>
              <a:buAutoNum type="arabicPeriod"/>
            </a:pPr>
            <a:r>
              <a:rPr lang="en-US" dirty="0" err="1"/>
              <a:t>Hult</a:t>
            </a:r>
            <a:r>
              <a:rPr lang="en-US" dirty="0"/>
              <a:t> and Lindberg (2005) </a:t>
            </a:r>
            <a:r>
              <a:rPr lang="en-US" dirty="0" err="1"/>
              <a:t>Prev</a:t>
            </a:r>
            <a:r>
              <a:rPr lang="en-US" dirty="0"/>
              <a:t> Vet Med 72: 143–148</a:t>
            </a:r>
          </a:p>
          <a:p>
            <a:pPr marL="514350" indent="-514350">
              <a:buFont typeface="+mj-lt"/>
              <a:buAutoNum type="arabicPeriod"/>
            </a:pPr>
            <a:r>
              <a:rPr lang="nb-NO" dirty="0"/>
              <a:t>Rikula et al. (2005) Prev Vet Med 72: 139–142</a:t>
            </a:r>
          </a:p>
          <a:p>
            <a:pPr marL="514350" indent="-514350">
              <a:buFont typeface="+mj-lt"/>
              <a:buAutoNum type="arabicPeriod"/>
            </a:pPr>
            <a:r>
              <a:rPr lang="en-US" dirty="0"/>
              <a:t>O’Rourke (2002) Journal of the American Veterinary Medical Association 220(12): 1770–1772</a:t>
            </a:r>
          </a:p>
          <a:p>
            <a:pPr marL="514350" indent="-514350">
              <a:buFont typeface="+mj-lt"/>
              <a:buAutoNum type="arabicPeriod"/>
            </a:pPr>
            <a:r>
              <a:rPr lang="en-US" dirty="0" err="1"/>
              <a:t>Moennig</a:t>
            </a:r>
            <a:r>
              <a:rPr lang="en-US" dirty="0"/>
              <a:t> and </a:t>
            </a:r>
            <a:r>
              <a:rPr lang="en-US" dirty="0" err="1"/>
              <a:t>Liess</a:t>
            </a:r>
            <a:r>
              <a:rPr lang="en-US" dirty="0"/>
              <a:t> (1995). Pathogenesis of intrauterine infections with bovine viral </a:t>
            </a:r>
            <a:r>
              <a:rPr lang="en-US" dirty="0" err="1"/>
              <a:t>diarrhoea</a:t>
            </a:r>
            <a:r>
              <a:rPr lang="en-US" dirty="0"/>
              <a:t> virus. Vet. </a:t>
            </a:r>
            <a:r>
              <a:rPr lang="en-US" dirty="0" err="1"/>
              <a:t>Clin</a:t>
            </a:r>
            <a:r>
              <a:rPr lang="en-US" dirty="0"/>
              <a:t>. Food Anim. 11:477–488.</a:t>
            </a:r>
          </a:p>
          <a:p>
            <a:pPr marL="514350" indent="-514350">
              <a:buFont typeface="+mj-lt"/>
              <a:buAutoNum type="arabicPeriod"/>
            </a:pPr>
            <a:r>
              <a:rPr lang="en-US" dirty="0"/>
              <a:t>APHIS Info Sheet (2007). </a:t>
            </a:r>
            <a:r>
              <a:rPr lang="en-US" dirty="0">
                <a:hlinkClick r:id="rId2"/>
              </a:rPr>
              <a:t>https://www.aphis.usda.gov/animal_health/emergingissues/downloads/bvdinfosheet.pdf</a:t>
            </a:r>
            <a:endParaRPr lang="en-US" dirty="0"/>
          </a:p>
          <a:p>
            <a:pPr marL="514350" indent="-514350">
              <a:buFont typeface="+mj-lt"/>
              <a:buAutoNum type="arabicPeriod"/>
            </a:pPr>
            <a:r>
              <a:rPr lang="en-US" dirty="0"/>
              <a:t>Grooms; et al. (2005) Diagnosis of BVDV: A key component to a comprehensive BVDV control </a:t>
            </a:r>
            <a:r>
              <a:rPr lang="en-US" dirty="0" err="1"/>
              <a:t>prigram</a:t>
            </a:r>
            <a:r>
              <a:rPr lang="en-US" dirty="0"/>
              <a:t>. </a:t>
            </a:r>
            <a:r>
              <a:rPr lang="en-US" dirty="0">
                <a:hlinkClick r:id="rId3"/>
              </a:rPr>
              <a:t>https://www.ars.usda.gov/ARSUserFiles/50302000/BVD2005/Produce2_Grooms_Hout.pdf</a:t>
            </a:r>
            <a:endParaRPr lang="en-US" dirty="0"/>
          </a:p>
          <a:p>
            <a:pPr marL="514350" indent="-514350">
              <a:buFont typeface="+mj-lt"/>
              <a:buAutoNum type="arabicPeriod"/>
            </a:pPr>
            <a:r>
              <a:rPr lang="en-US" dirty="0"/>
              <a:t>Methods for Detection of BVDV - Cornell University. </a:t>
            </a:r>
            <a:r>
              <a:rPr lang="en-US" dirty="0">
                <a:hlinkClick r:id="rId4"/>
              </a:rPr>
              <a:t>https://ahdc.vet.cornell.edu/programs/NYSCHAP/docs/bvdtestnyschap07.pdf</a:t>
            </a:r>
            <a:endParaRPr lang="en-US" dirty="0"/>
          </a:p>
          <a:p>
            <a:pPr marL="514350" indent="-514350">
              <a:buFont typeface="+mj-lt"/>
              <a:buAutoNum type="arabicPeriod"/>
            </a:pPr>
            <a:r>
              <a:rPr lang="en-US" dirty="0" err="1"/>
              <a:t>Fenner</a:t>
            </a:r>
            <a:r>
              <a:rPr lang="en-US" dirty="0"/>
              <a:t> (2011). </a:t>
            </a:r>
            <a:r>
              <a:rPr lang="en-US" dirty="0" err="1"/>
              <a:t>Fenners</a:t>
            </a:r>
            <a:r>
              <a:rPr lang="en-US" dirty="0"/>
              <a:t> Veterinary Virology. Elsevier, 4th edition.</a:t>
            </a:r>
          </a:p>
          <a:p>
            <a:pPr marL="514350" indent="-514350">
              <a:buFont typeface="+mj-lt"/>
              <a:buAutoNum type="arabicPeriod"/>
            </a:pPr>
            <a:r>
              <a:rPr lang="en-US" dirty="0" err="1"/>
              <a:t>Houe</a:t>
            </a:r>
            <a:r>
              <a:rPr lang="en-US" dirty="0"/>
              <a:t> (1999). Epidemiological features and economical importance of bovine virus </a:t>
            </a:r>
            <a:r>
              <a:rPr lang="en-US" dirty="0" err="1"/>
              <a:t>diarrhoea</a:t>
            </a:r>
            <a:r>
              <a:rPr lang="en-US" dirty="0"/>
              <a:t> virus (BVDV) infections. Veterinary Microbiology, Volume 64, Issues 2–3, 1 January 1999, Pages 89-107</a:t>
            </a:r>
          </a:p>
          <a:p>
            <a:pPr marL="514350" indent="-514350">
              <a:buFont typeface="+mj-lt"/>
              <a:buAutoNum type="arabicPeriod"/>
            </a:pPr>
            <a:r>
              <a:rPr lang="en-US" dirty="0" err="1"/>
              <a:t>Brownlie</a:t>
            </a:r>
            <a:r>
              <a:rPr lang="en-US" dirty="0"/>
              <a:t>; et al. (1987). Pathogenesis and epidemiology of bovine virus </a:t>
            </a:r>
            <a:r>
              <a:rPr lang="en-US" dirty="0" err="1"/>
              <a:t>diarrhoea</a:t>
            </a:r>
            <a:r>
              <a:rPr lang="en-US" dirty="0"/>
              <a:t> virus infection of cattle. Annales de </a:t>
            </a:r>
            <a:r>
              <a:rPr lang="en-US" dirty="0" err="1"/>
              <a:t>Recherches</a:t>
            </a:r>
            <a:r>
              <a:rPr lang="en-US" dirty="0"/>
              <a:t> </a:t>
            </a:r>
            <a:r>
              <a:rPr lang="en-US" dirty="0" err="1"/>
              <a:t>Veterinaires</a:t>
            </a:r>
            <a:r>
              <a:rPr lang="en-US" dirty="0"/>
              <a:t> 18 (2), 157–166.</a:t>
            </a:r>
          </a:p>
          <a:p>
            <a:pPr marL="514350" indent="-514350">
              <a:buFont typeface="+mj-lt"/>
              <a:buAutoNum type="arabicPeriod"/>
            </a:pPr>
            <a:r>
              <a:rPr lang="en-US" dirty="0"/>
              <a:t>Gillespie; et al. (1962). Cellular resistance in tissue culture, induced by </a:t>
            </a:r>
            <a:r>
              <a:rPr lang="en-US" dirty="0" err="1"/>
              <a:t>noncytopathogenic</a:t>
            </a:r>
            <a:r>
              <a:rPr lang="en-US" dirty="0"/>
              <a:t> strains, to a cytopathogenic strain of virus diarrhea virus of cattle. Proceedings of the Society for Experimental Biology and Medicine 110, 248–250.</a:t>
            </a:r>
          </a:p>
          <a:p>
            <a:pPr marL="514350" indent="-514350">
              <a:buFont typeface="+mj-lt"/>
              <a:buAutoNum type="arabicPeriod"/>
            </a:pPr>
            <a:r>
              <a:rPr lang="en-US" dirty="0"/>
              <a:t>http://www.oie.int/fileadmin/Home/eng/Health_standards/tahm/2008/pdf/2.04.08_BVD.pdf</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786516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9F208-09DA-40CA-946D-D8C7AD7B5C21}"/>
              </a:ext>
            </a:extLst>
          </p:cNvPr>
          <p:cNvSpPr>
            <a:spLocks noGrp="1"/>
          </p:cNvSpPr>
          <p:nvPr>
            <p:ph type="title"/>
          </p:nvPr>
        </p:nvSpPr>
        <p:spPr/>
        <p:txBody>
          <a:bodyPr/>
          <a:lstStyle/>
          <a:p>
            <a:r>
              <a:rPr lang="en-US" dirty="0"/>
              <a:t>Classification</a:t>
            </a:r>
          </a:p>
        </p:txBody>
      </p:sp>
      <p:sp>
        <p:nvSpPr>
          <p:cNvPr id="3" name="Content Placeholder 2">
            <a:extLst>
              <a:ext uri="{FF2B5EF4-FFF2-40B4-BE49-F238E27FC236}">
                <a16:creationId xmlns:a16="http://schemas.microsoft.com/office/drawing/2014/main" id="{3857346D-DA39-48A3-BD41-E45FB1DB8CFD}"/>
              </a:ext>
            </a:extLst>
          </p:cNvPr>
          <p:cNvSpPr>
            <a:spLocks noGrp="1"/>
          </p:cNvSpPr>
          <p:nvPr>
            <p:ph idx="1"/>
          </p:nvPr>
        </p:nvSpPr>
        <p:spPr/>
        <p:txBody>
          <a:bodyPr>
            <a:normAutofit fontScale="77500" lnSpcReduction="20000"/>
          </a:bodyPr>
          <a:lstStyle/>
          <a:p>
            <a:r>
              <a:rPr lang="en-US" dirty="0"/>
              <a:t>BVDV is an RNA virus. It is a member of the </a:t>
            </a:r>
            <a:r>
              <a:rPr lang="en-US" i="1" dirty="0" err="1"/>
              <a:t>Pestivirus</a:t>
            </a:r>
            <a:r>
              <a:rPr lang="en-US" dirty="0"/>
              <a:t> genus, belonging to the family </a:t>
            </a:r>
            <a:r>
              <a:rPr lang="en-US" i="1" dirty="0" err="1"/>
              <a:t>Flaviviridae</a:t>
            </a:r>
            <a:r>
              <a:rPr lang="en-US" i="1" dirty="0"/>
              <a:t> </a:t>
            </a:r>
            <a:r>
              <a:rPr lang="en-US" i="1" baseline="30000" dirty="0"/>
              <a:t>1</a:t>
            </a:r>
          </a:p>
          <a:p>
            <a:r>
              <a:rPr lang="en-US" dirty="0"/>
              <a:t>Two BVDV genotypes are recognized, based on the nucleotide sequence of the 5’untranslated (UTR) region; BVDV-1 and BVDV-2. BVDV-1 isolates have been grouped into 16 subtypes (a –p) and BVDV-2 has currently been grouped into 3 subtypes (a – c) </a:t>
            </a:r>
            <a:r>
              <a:rPr lang="en-US" baseline="30000" dirty="0"/>
              <a:t>2</a:t>
            </a:r>
          </a:p>
          <a:p>
            <a:r>
              <a:rPr lang="en-US" dirty="0"/>
              <a:t>BVDV strains can be further divided into distinct biotypes (cytopathic or non-cytopathic) according to their effects on tissue cell culture </a:t>
            </a:r>
            <a:r>
              <a:rPr lang="en-US" baseline="30000" dirty="0"/>
              <a:t>13</a:t>
            </a:r>
          </a:p>
          <a:p>
            <a:pPr lvl="1"/>
            <a:r>
              <a:rPr lang="en-US" dirty="0"/>
              <a:t>cytopathic (</a:t>
            </a:r>
            <a:r>
              <a:rPr lang="en-US" dirty="0" err="1"/>
              <a:t>cp</a:t>
            </a:r>
            <a:r>
              <a:rPr lang="en-US" dirty="0"/>
              <a:t>) biotypes, formed via mutation of non-cytopathic (</a:t>
            </a:r>
            <a:r>
              <a:rPr lang="en-US" dirty="0" err="1"/>
              <a:t>ncp</a:t>
            </a:r>
            <a:r>
              <a:rPr lang="en-US" dirty="0"/>
              <a:t>) biotypes, induce apoptosis in cultured cells</a:t>
            </a:r>
          </a:p>
          <a:p>
            <a:pPr lvl="1"/>
            <a:r>
              <a:rPr lang="en-US" dirty="0"/>
              <a:t>Non-cytopathic (</a:t>
            </a:r>
            <a:r>
              <a:rPr lang="en-US" dirty="0" err="1"/>
              <a:t>ncp</a:t>
            </a:r>
            <a:r>
              <a:rPr lang="en-US" dirty="0"/>
              <a:t>) viruses can induce persistent infection in cells and have an intact NS2/3 protein. In </a:t>
            </a:r>
            <a:r>
              <a:rPr lang="en-US" dirty="0" err="1"/>
              <a:t>cp</a:t>
            </a:r>
            <a:r>
              <a:rPr lang="en-US" dirty="0"/>
              <a:t> viruses the NS2/3 protein is either cleaved to NS2 and NS3 or there is a duplication of viral RNA containing an additional NS3 region.</a:t>
            </a:r>
          </a:p>
          <a:p>
            <a:r>
              <a:rPr lang="en-US" dirty="0"/>
              <a:t>Recently a new strain (BVDV 3, </a:t>
            </a:r>
            <a:r>
              <a:rPr lang="en-US" dirty="0" err="1"/>
              <a:t>HoBi</a:t>
            </a:r>
            <a:r>
              <a:rPr lang="en-US" dirty="0"/>
              <a:t>-like or atypical </a:t>
            </a:r>
            <a:r>
              <a:rPr lang="en-US" dirty="0" err="1"/>
              <a:t>pestivirus</a:t>
            </a:r>
            <a:r>
              <a:rPr lang="en-US" dirty="0"/>
              <a:t>) has been isolated from FBS from Brazil and is causing concern. It is currently thought that this strain is a problem across Brazil. </a:t>
            </a:r>
            <a:r>
              <a:rPr lang="en-US" baseline="30000" dirty="0"/>
              <a:t>3</a:t>
            </a:r>
          </a:p>
        </p:txBody>
      </p:sp>
    </p:spTree>
    <p:extLst>
      <p:ext uri="{BB962C8B-B14F-4D97-AF65-F5344CB8AC3E}">
        <p14:creationId xmlns:p14="http://schemas.microsoft.com/office/powerpoint/2010/main" val="1303359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E3ACF-84A7-48BB-9BA6-FFF297E997EC}"/>
              </a:ext>
            </a:extLst>
          </p:cNvPr>
          <p:cNvSpPr>
            <a:spLocks noGrp="1"/>
          </p:cNvSpPr>
          <p:nvPr>
            <p:ph type="title"/>
          </p:nvPr>
        </p:nvSpPr>
        <p:spPr/>
        <p:txBody>
          <a:bodyPr/>
          <a:lstStyle/>
          <a:p>
            <a:r>
              <a:rPr lang="en-US" dirty="0"/>
              <a:t>Epidemiology</a:t>
            </a:r>
          </a:p>
        </p:txBody>
      </p:sp>
      <p:sp>
        <p:nvSpPr>
          <p:cNvPr id="3" name="Content Placeholder 2">
            <a:extLst>
              <a:ext uri="{FF2B5EF4-FFF2-40B4-BE49-F238E27FC236}">
                <a16:creationId xmlns:a16="http://schemas.microsoft.com/office/drawing/2014/main" id="{A6ACBA9C-39DB-4DB2-8974-FC34237CD736}"/>
              </a:ext>
            </a:extLst>
          </p:cNvPr>
          <p:cNvSpPr>
            <a:spLocks noGrp="1"/>
          </p:cNvSpPr>
          <p:nvPr>
            <p:ph idx="1"/>
          </p:nvPr>
        </p:nvSpPr>
        <p:spPr/>
        <p:txBody>
          <a:bodyPr>
            <a:normAutofit lnSpcReduction="10000"/>
          </a:bodyPr>
          <a:lstStyle/>
          <a:p>
            <a:r>
              <a:rPr lang="en-US" dirty="0"/>
              <a:t>BVDV is considered one of the most significant infectious diseases in the livestock industry worldwide due to its high prevalence, persistence and clinical consequences. </a:t>
            </a:r>
            <a:r>
              <a:rPr lang="en-US" baseline="30000" dirty="0"/>
              <a:t>15</a:t>
            </a:r>
          </a:p>
          <a:p>
            <a:r>
              <a:rPr lang="en-US" dirty="0"/>
              <a:t>BVDV is considered one of the most significant infectious diseases in Cell Culture due to it’s ability to reproduce in cells and the effect on cells</a:t>
            </a:r>
          </a:p>
          <a:p>
            <a:r>
              <a:rPr lang="en-US" dirty="0"/>
              <a:t>BVDV crosses the placental barrier in cattle. Thus the fetus is exposed to the virus from the dam’s exposure.</a:t>
            </a:r>
          </a:p>
          <a:p>
            <a:pPr lvl="1"/>
            <a:r>
              <a:rPr lang="en-US" dirty="0"/>
              <a:t>If a fetus is exposed prior to the development of their independent immune system (between 80 and 150 days of gestation) the fetus becomes “persistently infected”.  This will result in the animal being infected throughout their life with no ability to produce an immune response.</a:t>
            </a:r>
          </a:p>
          <a:p>
            <a:endParaRPr lang="en-US" dirty="0"/>
          </a:p>
        </p:txBody>
      </p:sp>
    </p:spTree>
    <p:extLst>
      <p:ext uri="{BB962C8B-B14F-4D97-AF65-F5344CB8AC3E}">
        <p14:creationId xmlns:p14="http://schemas.microsoft.com/office/powerpoint/2010/main" val="45379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7C70F-BA27-49B4-8109-515D769DC5A8}"/>
              </a:ext>
            </a:extLst>
          </p:cNvPr>
          <p:cNvSpPr>
            <a:spLocks noGrp="1"/>
          </p:cNvSpPr>
          <p:nvPr>
            <p:ph type="title"/>
          </p:nvPr>
        </p:nvSpPr>
        <p:spPr/>
        <p:txBody>
          <a:bodyPr/>
          <a:lstStyle/>
          <a:p>
            <a:r>
              <a:rPr lang="en-US" dirty="0"/>
              <a:t>Epidemiology – cont.</a:t>
            </a:r>
          </a:p>
        </p:txBody>
      </p:sp>
      <p:sp>
        <p:nvSpPr>
          <p:cNvPr id="3" name="Content Placeholder 2">
            <a:extLst>
              <a:ext uri="{FF2B5EF4-FFF2-40B4-BE49-F238E27FC236}">
                <a16:creationId xmlns:a16="http://schemas.microsoft.com/office/drawing/2014/main" id="{6B26F8CD-D860-422F-A5A5-BEAA490DB7CC}"/>
              </a:ext>
            </a:extLst>
          </p:cNvPr>
          <p:cNvSpPr>
            <a:spLocks noGrp="1"/>
          </p:cNvSpPr>
          <p:nvPr>
            <p:ph idx="1"/>
          </p:nvPr>
        </p:nvSpPr>
        <p:spPr/>
        <p:txBody>
          <a:bodyPr/>
          <a:lstStyle/>
          <a:p>
            <a:r>
              <a:rPr lang="en-US" dirty="0"/>
              <a:t>Transmission of BVDV occurs both horizontally and vertically </a:t>
            </a:r>
            <a:r>
              <a:rPr lang="en-US" baseline="30000" dirty="0"/>
              <a:t>13</a:t>
            </a:r>
          </a:p>
          <a:p>
            <a:pPr lvl="1"/>
            <a:r>
              <a:rPr lang="en-US" dirty="0"/>
              <a:t>Virus is transmitted via direct contact, bodily secretions and contaminated fomites, with the virus being able to persist in the environment for more than two weeks.</a:t>
            </a:r>
          </a:p>
          <a:p>
            <a:pPr lvl="1"/>
            <a:r>
              <a:rPr lang="en-US" dirty="0"/>
              <a:t>Persistently infected animals are the most important source of the virus, continuously excreting a viral load one thousand times that shed by acutely infected animals.</a:t>
            </a:r>
          </a:p>
          <a:p>
            <a:r>
              <a:rPr lang="en-US" dirty="0"/>
              <a:t>BVDV is considered one of the most significant infectious diseases in the livestock industry worldwide due to its high prevalence, persistence and clinical consequences. </a:t>
            </a:r>
            <a:r>
              <a:rPr lang="en-US" baseline="30000" dirty="0"/>
              <a:t>8</a:t>
            </a:r>
          </a:p>
          <a:p>
            <a:pPr lvl="1"/>
            <a:endParaRPr lang="en-US" dirty="0"/>
          </a:p>
        </p:txBody>
      </p:sp>
    </p:spTree>
    <p:extLst>
      <p:ext uri="{BB962C8B-B14F-4D97-AF65-F5344CB8AC3E}">
        <p14:creationId xmlns:p14="http://schemas.microsoft.com/office/powerpoint/2010/main" val="1480662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B0F47-8297-45CB-8B28-CCBC6AD6AADB}"/>
              </a:ext>
            </a:extLst>
          </p:cNvPr>
          <p:cNvSpPr>
            <a:spLocks noGrp="1"/>
          </p:cNvSpPr>
          <p:nvPr>
            <p:ph type="title"/>
          </p:nvPr>
        </p:nvSpPr>
        <p:spPr/>
        <p:txBody>
          <a:bodyPr/>
          <a:lstStyle/>
          <a:p>
            <a:r>
              <a:rPr lang="en-US" dirty="0"/>
              <a:t>Pathogenesis</a:t>
            </a:r>
          </a:p>
        </p:txBody>
      </p:sp>
      <p:sp>
        <p:nvSpPr>
          <p:cNvPr id="3" name="Content Placeholder 2">
            <a:extLst>
              <a:ext uri="{FF2B5EF4-FFF2-40B4-BE49-F238E27FC236}">
                <a16:creationId xmlns:a16="http://schemas.microsoft.com/office/drawing/2014/main" id="{4AC00997-D5D7-43E6-BEBE-A4185DB75F12}"/>
              </a:ext>
            </a:extLst>
          </p:cNvPr>
          <p:cNvSpPr>
            <a:spLocks noGrp="1"/>
          </p:cNvSpPr>
          <p:nvPr>
            <p:ph idx="1"/>
          </p:nvPr>
        </p:nvSpPr>
        <p:spPr/>
        <p:txBody>
          <a:bodyPr>
            <a:normAutofit fontScale="92500" lnSpcReduction="20000"/>
          </a:bodyPr>
          <a:lstStyle/>
          <a:p>
            <a:r>
              <a:rPr lang="en-US" dirty="0"/>
              <a:t>Following viral entry and contact with the mucosal lining of the mouth or nose, replication occurs in epithelial cells</a:t>
            </a:r>
          </a:p>
          <a:p>
            <a:r>
              <a:rPr lang="en-US" dirty="0"/>
              <a:t>BVDV infection of the dam prior to conception, and during the first 18 days of gestation, results in delayed conception and an increased calving to conception interval. If the embryo is attached, infection during days 29–41 can result in embryonic infection and resultant embryonic death.</a:t>
            </a:r>
          </a:p>
          <a:p>
            <a:r>
              <a:rPr lang="en-US" dirty="0"/>
              <a:t>Infection of the dam from approximately day 30 of gestation until day 120 can result in immunotolerance and the birth of calves “persistently infected” with the virus</a:t>
            </a:r>
          </a:p>
          <a:p>
            <a:r>
              <a:rPr lang="en-US" dirty="0"/>
              <a:t>BVDV antibodies do not pass the placental barrier between the dam and the fetus.</a:t>
            </a:r>
          </a:p>
          <a:p>
            <a:r>
              <a:rPr lang="en-US" dirty="0"/>
              <a:t>Persistently infected dams always produce persistently infected fetus and calves. </a:t>
            </a:r>
            <a:r>
              <a:rPr lang="en-US" baseline="30000" dirty="0"/>
              <a:t>7</a:t>
            </a:r>
            <a:r>
              <a:rPr lang="en-US" dirty="0"/>
              <a:t> </a:t>
            </a:r>
          </a:p>
        </p:txBody>
      </p:sp>
    </p:spTree>
    <p:extLst>
      <p:ext uri="{BB962C8B-B14F-4D97-AF65-F5344CB8AC3E}">
        <p14:creationId xmlns:p14="http://schemas.microsoft.com/office/powerpoint/2010/main" val="2837236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3A29E-9ABC-4748-9AF9-A7C1FF780FC9}"/>
              </a:ext>
            </a:extLst>
          </p:cNvPr>
          <p:cNvSpPr>
            <a:spLocks noGrp="1"/>
          </p:cNvSpPr>
          <p:nvPr>
            <p:ph type="title"/>
          </p:nvPr>
        </p:nvSpPr>
        <p:spPr/>
        <p:txBody>
          <a:bodyPr/>
          <a:lstStyle/>
          <a:p>
            <a:r>
              <a:rPr lang="en-US" dirty="0"/>
              <a:t>Clinical Signs</a:t>
            </a:r>
          </a:p>
        </p:txBody>
      </p:sp>
      <p:sp>
        <p:nvSpPr>
          <p:cNvPr id="3" name="Content Placeholder 2">
            <a:extLst>
              <a:ext uri="{FF2B5EF4-FFF2-40B4-BE49-F238E27FC236}">
                <a16:creationId xmlns:a16="http://schemas.microsoft.com/office/drawing/2014/main" id="{AC4F2CF9-08EB-4B3F-98A9-E2F3141E2BA9}"/>
              </a:ext>
            </a:extLst>
          </p:cNvPr>
          <p:cNvSpPr>
            <a:spLocks noGrp="1"/>
          </p:cNvSpPr>
          <p:nvPr>
            <p:ph idx="1"/>
          </p:nvPr>
        </p:nvSpPr>
        <p:spPr/>
        <p:txBody>
          <a:bodyPr/>
          <a:lstStyle/>
          <a:p>
            <a:r>
              <a:rPr lang="en-US" dirty="0"/>
              <a:t>BVDV infection has a wide manifestation of clinical signs including fertility issues, milk drop, pyrexia, diarrhea and fetal infection. Occasionally, a severe acute form of BVD may occur. These outbreaks are characterized by thrombocytopenia with high morbidity and mortality. However, clinical signs are frequently mild and infection insidious. </a:t>
            </a:r>
            <a:r>
              <a:rPr lang="en-US" baseline="30000" dirty="0"/>
              <a:t>11</a:t>
            </a:r>
          </a:p>
          <a:p>
            <a:r>
              <a:rPr lang="en-US" dirty="0"/>
              <a:t> In “persistently infected (PIs)” animals the virus remains present in a high percentage of the animal’s body cells throughout its life and is continuously shed. PIs often fail to thrive and are smaller than their peers, however they can appear normal.</a:t>
            </a:r>
          </a:p>
        </p:txBody>
      </p:sp>
    </p:spTree>
    <p:extLst>
      <p:ext uri="{BB962C8B-B14F-4D97-AF65-F5344CB8AC3E}">
        <p14:creationId xmlns:p14="http://schemas.microsoft.com/office/powerpoint/2010/main" val="273788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D05F6-7AD3-4B7D-A9F7-ED588A7CEAAF}"/>
              </a:ext>
            </a:extLst>
          </p:cNvPr>
          <p:cNvSpPr>
            <a:spLocks noGrp="1"/>
          </p:cNvSpPr>
          <p:nvPr>
            <p:ph type="title"/>
          </p:nvPr>
        </p:nvSpPr>
        <p:spPr/>
        <p:txBody>
          <a:bodyPr/>
          <a:lstStyle/>
          <a:p>
            <a:r>
              <a:rPr lang="en-US" dirty="0"/>
              <a:t>Incidence</a:t>
            </a:r>
          </a:p>
        </p:txBody>
      </p:sp>
      <p:sp>
        <p:nvSpPr>
          <p:cNvPr id="3" name="Content Placeholder 2">
            <a:extLst>
              <a:ext uri="{FF2B5EF4-FFF2-40B4-BE49-F238E27FC236}">
                <a16:creationId xmlns:a16="http://schemas.microsoft.com/office/drawing/2014/main" id="{A2504E66-0011-4F2D-995C-2CC7C6C05446}"/>
              </a:ext>
            </a:extLst>
          </p:cNvPr>
          <p:cNvSpPr>
            <a:spLocks noGrp="1"/>
          </p:cNvSpPr>
          <p:nvPr>
            <p:ph idx="1"/>
          </p:nvPr>
        </p:nvSpPr>
        <p:spPr>
          <a:xfrm>
            <a:off x="838200" y="1383030"/>
            <a:ext cx="10515600" cy="4793933"/>
          </a:xfrm>
        </p:spPr>
        <p:txBody>
          <a:bodyPr>
            <a:normAutofit fontScale="92500"/>
          </a:bodyPr>
          <a:lstStyle/>
          <a:p>
            <a:r>
              <a:rPr lang="en-US" dirty="0"/>
              <a:t>BVDV occurs in herds world-wide.</a:t>
            </a:r>
          </a:p>
          <a:p>
            <a:r>
              <a:rPr lang="en-US" dirty="0"/>
              <a:t>Incidence appears to be fairly consistent world-wide.  It is impacted by cattle density and less so by seasons.</a:t>
            </a:r>
          </a:p>
          <a:p>
            <a:r>
              <a:rPr lang="en-US" dirty="0"/>
              <a:t>Persistently infected (PIs) cattle range from 1 to 2% in a herd </a:t>
            </a:r>
            <a:r>
              <a:rPr lang="en-US" baseline="30000" dirty="0"/>
              <a:t>12</a:t>
            </a:r>
          </a:p>
          <a:p>
            <a:r>
              <a:rPr lang="en-US" dirty="0"/>
              <a:t>Serum Incidence follows basic principles of statistical binomial probability</a:t>
            </a:r>
          </a:p>
          <a:p>
            <a:pPr lvl="1"/>
            <a:r>
              <a:rPr lang="en-US" dirty="0"/>
              <a:t>If a pool of 1000 animals is used at 1% incidence then the pool will be positive 100% of the time</a:t>
            </a:r>
          </a:p>
          <a:p>
            <a:pPr lvl="1"/>
            <a:r>
              <a:rPr lang="en-US" dirty="0"/>
              <a:t>If a pool of 100 animals is used at 1% incidence then the pool will be positive 60% of the time (87% negative at 2% incidence)</a:t>
            </a:r>
          </a:p>
          <a:p>
            <a:pPr lvl="1"/>
            <a:r>
              <a:rPr lang="en-US" dirty="0"/>
              <a:t>If a pool of 20 animals is used at 1% incidence then the pool will be positive 20% of the time (33% positive at 2% incidence)</a:t>
            </a:r>
          </a:p>
          <a:p>
            <a:r>
              <a:rPr lang="en-US" dirty="0"/>
              <a:t>Hence it is possible but expensive to reduce the BVDV burden</a:t>
            </a:r>
          </a:p>
          <a:p>
            <a:endParaRPr lang="en-US" dirty="0">
              <a:solidFill>
                <a:srgbClr val="FF0000"/>
              </a:solidFill>
            </a:endParaRPr>
          </a:p>
        </p:txBody>
      </p:sp>
    </p:spTree>
    <p:extLst>
      <p:ext uri="{BB962C8B-B14F-4D97-AF65-F5344CB8AC3E}">
        <p14:creationId xmlns:p14="http://schemas.microsoft.com/office/powerpoint/2010/main" val="1290414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578A8-59D9-4425-A5BC-5FE3827BE8BC}"/>
              </a:ext>
            </a:extLst>
          </p:cNvPr>
          <p:cNvSpPr>
            <a:spLocks noGrp="1"/>
          </p:cNvSpPr>
          <p:nvPr>
            <p:ph type="title"/>
          </p:nvPr>
        </p:nvSpPr>
        <p:spPr/>
        <p:txBody>
          <a:bodyPr/>
          <a:lstStyle/>
          <a:p>
            <a:r>
              <a:rPr lang="en-US" dirty="0"/>
              <a:t>Eradication and Control</a:t>
            </a:r>
          </a:p>
        </p:txBody>
      </p:sp>
      <p:sp>
        <p:nvSpPr>
          <p:cNvPr id="3" name="Content Placeholder 2">
            <a:extLst>
              <a:ext uri="{FF2B5EF4-FFF2-40B4-BE49-F238E27FC236}">
                <a16:creationId xmlns:a16="http://schemas.microsoft.com/office/drawing/2014/main" id="{5398A337-6C18-42F3-A970-6BB93EF98155}"/>
              </a:ext>
            </a:extLst>
          </p:cNvPr>
          <p:cNvSpPr>
            <a:spLocks noGrp="1"/>
          </p:cNvSpPr>
          <p:nvPr>
            <p:ph idx="1"/>
          </p:nvPr>
        </p:nvSpPr>
        <p:spPr/>
        <p:txBody>
          <a:bodyPr>
            <a:normAutofit fontScale="92500" lnSpcReduction="10000"/>
          </a:bodyPr>
          <a:lstStyle/>
          <a:p>
            <a:r>
              <a:rPr lang="en-US" dirty="0"/>
              <a:t>The mainstay of eradication is the identification and removal of persistently infected animals. Re-infection is then prevented by vaccination and high levels of biosecurity, supported by continuing surveillance. </a:t>
            </a:r>
          </a:p>
          <a:p>
            <a:r>
              <a:rPr lang="en-US" dirty="0"/>
              <a:t>Leading the way in BVDV eradication, almost 20 years ago, were the Scandinavian countries. It took all countries approximately 10 years to reach their final stages. This program requires continual monitoring of the entire herd on an ongoing basis. </a:t>
            </a:r>
            <a:r>
              <a:rPr lang="en-US" baseline="30000" dirty="0"/>
              <a:t>4,5</a:t>
            </a:r>
          </a:p>
          <a:p>
            <a:r>
              <a:rPr lang="en-US" dirty="0"/>
              <a:t>While challenge studies indicate that killed, as well as live, vaccines prevent fetal infection under experimental conditions, the efficacy of vaccines under field conditions has been questioned. The birth of PI calves into vaccinated herds suggests that killed vaccines do not stand up to the challenge presented by the viral load excreted by a PI in the field. </a:t>
            </a:r>
            <a:r>
              <a:rPr lang="en-US" baseline="30000" dirty="0"/>
              <a:t>6</a:t>
            </a:r>
          </a:p>
          <a:p>
            <a:endParaRPr lang="en-US" dirty="0"/>
          </a:p>
        </p:txBody>
      </p:sp>
    </p:spTree>
    <p:extLst>
      <p:ext uri="{BB962C8B-B14F-4D97-AF65-F5344CB8AC3E}">
        <p14:creationId xmlns:p14="http://schemas.microsoft.com/office/powerpoint/2010/main" val="23891661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60C3A-069A-4371-A68A-8593215CEB79}"/>
              </a:ext>
            </a:extLst>
          </p:cNvPr>
          <p:cNvSpPr>
            <a:spLocks noGrp="1"/>
          </p:cNvSpPr>
          <p:nvPr>
            <p:ph type="title"/>
          </p:nvPr>
        </p:nvSpPr>
        <p:spPr/>
        <p:txBody>
          <a:bodyPr/>
          <a:lstStyle/>
          <a:p>
            <a:r>
              <a:rPr lang="en-US" dirty="0"/>
              <a:t>Testing</a:t>
            </a:r>
          </a:p>
        </p:txBody>
      </p:sp>
      <p:sp>
        <p:nvSpPr>
          <p:cNvPr id="3" name="Content Placeholder 2">
            <a:extLst>
              <a:ext uri="{FF2B5EF4-FFF2-40B4-BE49-F238E27FC236}">
                <a16:creationId xmlns:a16="http://schemas.microsoft.com/office/drawing/2014/main" id="{A90F4DD7-B504-4E3F-BB85-D6560E622D02}"/>
              </a:ext>
            </a:extLst>
          </p:cNvPr>
          <p:cNvSpPr>
            <a:spLocks noGrp="1"/>
          </p:cNvSpPr>
          <p:nvPr>
            <p:ph idx="1"/>
          </p:nvPr>
        </p:nvSpPr>
        <p:spPr/>
        <p:txBody>
          <a:bodyPr>
            <a:normAutofit/>
          </a:bodyPr>
          <a:lstStyle/>
          <a:p>
            <a:pPr marL="0" indent="0">
              <a:buNone/>
            </a:pPr>
            <a:r>
              <a:rPr lang="en-US" dirty="0"/>
              <a:t>There are numerous tests for BVDV but the most common are: </a:t>
            </a:r>
            <a:r>
              <a:rPr lang="en-US" baseline="30000" dirty="0"/>
              <a:t>9,10</a:t>
            </a:r>
          </a:p>
          <a:p>
            <a:pPr lvl="1"/>
            <a:r>
              <a:rPr lang="en-US" dirty="0"/>
              <a:t>BVDV Virus Isolation - Virus isolation has been the "gold standard" for BVDV detection.  This involves the incubation of specific cells in the presence of a sample and the subsequent analysis of the cells for BVD.</a:t>
            </a:r>
          </a:p>
          <a:p>
            <a:pPr lvl="1"/>
            <a:r>
              <a:rPr lang="en-US" dirty="0"/>
              <a:t>BVDV PCR Detection – Samples are treated to extract RNA which is then converted to DNA.  The DNA is replicated up to 50 times </a:t>
            </a:r>
            <a:r>
              <a:rPr lang="en-US" dirty="0">
                <a:solidFill>
                  <a:srgbClr val="FF0000"/>
                </a:solidFill>
              </a:rPr>
              <a:t>(</a:t>
            </a:r>
            <a:r>
              <a:rPr lang="en-US" dirty="0"/>
              <a:t>thus 2</a:t>
            </a:r>
            <a:r>
              <a:rPr lang="en-US" baseline="30000" dirty="0"/>
              <a:t>50</a:t>
            </a:r>
            <a:r>
              <a:rPr lang="en-US" dirty="0"/>
              <a:t> is 10</a:t>
            </a:r>
            <a:r>
              <a:rPr lang="en-US" baseline="30000" dirty="0"/>
              <a:t>15 </a:t>
            </a:r>
            <a:r>
              <a:rPr lang="en-US" dirty="0"/>
              <a:t>replications) and quantified.</a:t>
            </a:r>
          </a:p>
          <a:p>
            <a:pPr lvl="1"/>
            <a:r>
              <a:rPr lang="en-US" dirty="0"/>
              <a:t>BVDV Antibody Detection - Antibody (Ig) ELISAs are used to detect historical BVDV infection; these tests have been validated in serum, milk and bulk milk samples. Ig ELISAs do not diagnose active infection but detect the presence of antibodies produced by the animal in response to viral infection. </a:t>
            </a:r>
          </a:p>
        </p:txBody>
      </p:sp>
    </p:spTree>
    <p:extLst>
      <p:ext uri="{BB962C8B-B14F-4D97-AF65-F5344CB8AC3E}">
        <p14:creationId xmlns:p14="http://schemas.microsoft.com/office/powerpoint/2010/main" val="1253172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1731</TotalTime>
  <Words>1796</Words>
  <Application>Microsoft Office PowerPoint</Application>
  <PresentationFormat>Widescreen</PresentationFormat>
  <Paragraphs>97</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BVDV Overview</vt:lpstr>
      <vt:lpstr>Classification</vt:lpstr>
      <vt:lpstr>Epidemiology</vt:lpstr>
      <vt:lpstr>Epidemiology – cont.</vt:lpstr>
      <vt:lpstr>Pathogenesis</vt:lpstr>
      <vt:lpstr>Clinical Signs</vt:lpstr>
      <vt:lpstr>Incidence</vt:lpstr>
      <vt:lpstr>Eradication and Control</vt:lpstr>
      <vt:lpstr>Testing</vt:lpstr>
      <vt:lpstr>Testing - BVDV Virus Isolation </vt:lpstr>
      <vt:lpstr>Testing - BVDV PCR Detection </vt:lpstr>
      <vt:lpstr>Testing – BVDV Antibody Detection</vt:lpstr>
      <vt:lpstr>Summary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BVDV Overview</dc:title>
  <dc:creator>Steven G Doelger</dc:creator>
  <cp:lastModifiedBy>Steven G Doelger</cp:lastModifiedBy>
  <cp:revision>29</cp:revision>
  <cp:lastPrinted>2018-02-13T21:50:03Z</cp:lastPrinted>
  <dcterms:created xsi:type="dcterms:W3CDTF">2018-02-13T18:48:25Z</dcterms:created>
  <dcterms:modified xsi:type="dcterms:W3CDTF">2018-03-05T13:30:51Z</dcterms:modified>
</cp:coreProperties>
</file>